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47"/>
  </p:handoutMasterIdLst>
  <p:sldIdLst>
    <p:sldId id="308" r:id="rId4"/>
    <p:sldId id="300" r:id="rId5"/>
    <p:sldId id="309" r:id="rId6"/>
    <p:sldId id="310" r:id="rId7"/>
    <p:sldId id="311" r:id="rId8"/>
    <p:sldId id="312" r:id="rId9"/>
    <p:sldId id="347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54" r:id="rId21"/>
    <p:sldId id="327" r:id="rId22"/>
    <p:sldId id="323" r:id="rId23"/>
    <p:sldId id="324" r:id="rId24"/>
    <p:sldId id="325" r:id="rId25"/>
    <p:sldId id="326" r:id="rId26"/>
    <p:sldId id="328" r:id="rId27"/>
    <p:sldId id="350" r:id="rId28"/>
    <p:sldId id="329" r:id="rId29"/>
    <p:sldId id="330" r:id="rId30"/>
    <p:sldId id="331" r:id="rId31"/>
    <p:sldId id="332" r:id="rId32"/>
    <p:sldId id="335" r:id="rId33"/>
    <p:sldId id="336" r:id="rId34"/>
    <p:sldId id="351" r:id="rId35"/>
    <p:sldId id="333" r:id="rId36"/>
    <p:sldId id="334" r:id="rId37"/>
    <p:sldId id="337" r:id="rId38"/>
    <p:sldId id="338" r:id="rId39"/>
    <p:sldId id="339" r:id="rId40"/>
    <p:sldId id="353" r:id="rId41"/>
    <p:sldId id="352" r:id="rId42"/>
    <p:sldId id="346" r:id="rId43"/>
    <p:sldId id="349" r:id="rId44"/>
    <p:sldId id="348" r:id="rId45"/>
    <p:sldId id="345" r:id="rId4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30" autoAdjust="0"/>
    <p:restoredTop sz="91162" autoAdjust="0"/>
  </p:normalViewPr>
  <p:slideViewPr>
    <p:cSldViewPr snapToGrid="0">
      <p:cViewPr varScale="1">
        <p:scale>
          <a:sx n="85" d="100"/>
          <a:sy n="85" d="100"/>
        </p:scale>
        <p:origin x="-475" y="-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pPr/>
              <a:t>4/20/2019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75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798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290713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043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567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xmlns="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19279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131028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xmlns="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1927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348907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1310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78406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0991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1" r:id="rId2"/>
    <p:sldLayoutId id="2147483752" r:id="rId3"/>
    <p:sldLayoutId id="2147483753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46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7" Type="http://schemas.openxmlformats.org/officeDocument/2006/relationships/hyperlink" Target="https://www.udemy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ribd.com/" TargetMode="External"/><Relationship Id="rId5" Type="http://schemas.openxmlformats.org/officeDocument/2006/relationships/hyperlink" Target="https://www.quora.com/" TargetMode="External"/><Relationship Id="rId4" Type="http://schemas.openxmlformats.org/officeDocument/2006/relationships/hyperlink" Target="https://stackoverflow.com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/>
          <p:cNvSpPr>
            <a:spLocks noGrp="1"/>
          </p:cNvSpPr>
          <p:nvPr>
            <p:ph type="body" sz="quarter" idx="10"/>
          </p:nvPr>
        </p:nvSpPr>
        <p:spPr>
          <a:xfrm>
            <a:off x="129396" y="586596"/>
            <a:ext cx="12192000" cy="1285335"/>
          </a:xfrm>
        </p:spPr>
        <p:txBody>
          <a:bodyPr/>
          <a:lstStyle/>
          <a:p>
            <a:r>
              <a:rPr lang="en-IN" sz="5200" dirty="0" smtClean="0">
                <a:solidFill>
                  <a:schemeClr val="tx1"/>
                </a:solidFill>
                <a:latin typeface="Algerian" pitchFamily="82" charset="0"/>
              </a:rPr>
              <a:t>BOOKSTORE MANAGEMENT SYSTEM</a:t>
            </a:r>
            <a:endParaRPr lang="en-IN" sz="5200" dirty="0">
              <a:solidFill>
                <a:schemeClr val="tx1"/>
              </a:solidFill>
              <a:latin typeface="Algerian" pitchFamily="8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26875" y="3027872"/>
            <a:ext cx="2691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 smtClean="0">
                <a:latin typeface="Times New Roman" pitchFamily="18" charset="0"/>
                <a:cs typeface="Times New Roman" pitchFamily="18" charset="0"/>
              </a:rPr>
              <a:t>Submitted By :</a:t>
            </a:r>
            <a:endParaRPr lang="en-IN" sz="3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525679" y="3688554"/>
            <a:ext cx="41619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Dhaval Makwana (21260256)</a:t>
            </a:r>
            <a:endParaRPr lang="en-IN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3502" y="4210199"/>
            <a:ext cx="39500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Kumar Baraiya (21260254)</a:t>
            </a:r>
            <a:endParaRPr lang="en-IN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321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Table Name : Contact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Primary Key : C_id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Description  : Store Contacted Person Details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04681" y="2447544"/>
          <a:ext cx="9000565" cy="2500974"/>
        </p:xfrm>
        <a:graphic>
          <a:graphicData uri="http://schemas.openxmlformats.org/drawingml/2006/table">
            <a:tbl>
              <a:tblPr/>
              <a:tblGrid>
                <a:gridCol w="2213876"/>
                <a:gridCol w="1893575"/>
                <a:gridCol w="1658947"/>
                <a:gridCol w="3234167"/>
              </a:tblGrid>
              <a:tr h="3572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C_id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4 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Contact ID [Auto Increment]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C_fnm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Full Name of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C_mno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 Mobile Number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C_email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60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 E-Mail Address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C_msg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Longtext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 Message or Query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C_time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Time of Send Message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Table Name : Register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Primary Key : R_id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Description  : Store Register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13647" y="2324861"/>
          <a:ext cx="8991601" cy="2650552"/>
        </p:xfrm>
        <a:graphic>
          <a:graphicData uri="http://schemas.openxmlformats.org/drawingml/2006/table">
            <a:tbl>
              <a:tblPr/>
              <a:tblGrid>
                <a:gridCol w="2232095"/>
                <a:gridCol w="1871265"/>
                <a:gridCol w="1657295"/>
                <a:gridCol w="3230946"/>
              </a:tblGrid>
              <a:tr h="3313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R_id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8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Regiser ID [Auto Increment]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R_fnm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Full Name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R_unm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Username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R_pwd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Password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R_cno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Contact Number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R_email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60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E-Mail Address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R_time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Registration Time of User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Table Name : Order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Primary Key : O_id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Description  : Store Order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4682" y="2324861"/>
          <a:ext cx="9009530" cy="2951613"/>
        </p:xfrm>
        <a:graphic>
          <a:graphicData uri="http://schemas.openxmlformats.org/drawingml/2006/table">
            <a:tbl>
              <a:tblPr/>
              <a:tblGrid>
                <a:gridCol w="2178075"/>
                <a:gridCol w="1933468"/>
                <a:gridCol w="1660599"/>
                <a:gridCol w="3237388"/>
              </a:tblGrid>
              <a:tr h="3279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O_id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11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Order ID [Auto Increment]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O_name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Full Name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O_address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200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Address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Times New Roman"/>
                        </a:rPr>
                        <a:t>O_pincode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City Pincode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O_city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City Name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O_state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State Name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O_mobile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Mobile Number of </a:t>
                      </a:r>
                      <a:r>
                        <a:rPr lang="en-US" sz="1400" dirty="0" smtClean="0">
                          <a:latin typeface="Cambria"/>
                          <a:ea typeface="Times New Roman"/>
                          <a:cs typeface="Times New Roman"/>
                        </a:rPr>
                        <a:t>Client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957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>
                          <a:tab pos="5295265" algn="l"/>
                        </a:tabLst>
                        <a:defRPr/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Times New Roman"/>
                        </a:rPr>
                        <a:t>O_rid</a:t>
                      </a:r>
                      <a:endParaRPr lang="en-IN" sz="1200" dirty="0" smtClean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 smtClean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IN" sz="1400" dirty="0" smtClean="0">
                          <a:latin typeface="Times New Roman"/>
                          <a:ea typeface="Times New Roman"/>
                          <a:cs typeface="Shruti"/>
                        </a:rPr>
                        <a:t>8</a:t>
                      </a:r>
                      <a:endParaRPr lang="en-IN" sz="14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 smtClean="0">
                          <a:latin typeface="Cambria"/>
                          <a:ea typeface="Times New Roman"/>
                          <a:cs typeface="Times New Roman"/>
                        </a:rPr>
                        <a:t>Register ID of 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DATA FLOW DIAGRAM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grpSp>
        <p:nvGrpSpPr>
          <p:cNvPr id="36866" name="Group 2"/>
          <p:cNvGrpSpPr>
            <a:grpSpLocks noChangeAspect="1"/>
          </p:cNvGrpSpPr>
          <p:nvPr/>
        </p:nvGrpSpPr>
        <p:grpSpPr bwMode="auto">
          <a:xfrm>
            <a:off x="2321859" y="1138519"/>
            <a:ext cx="7566210" cy="5315888"/>
            <a:chOff x="1547" y="1686"/>
            <a:chExt cx="8711" cy="6260"/>
          </a:xfrm>
        </p:grpSpPr>
        <p:sp>
          <p:nvSpPr>
            <p:cNvPr id="36867" name="AutoShape 3"/>
            <p:cNvSpPr>
              <a:spLocks noChangeAspect="1" noChangeArrowheads="1"/>
            </p:cNvSpPr>
            <p:nvPr/>
          </p:nvSpPr>
          <p:spPr bwMode="auto">
            <a:xfrm>
              <a:off x="1547" y="1686"/>
              <a:ext cx="8711" cy="62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68" name="Rectangle 4"/>
            <p:cNvSpPr>
              <a:spLocks noChangeArrowheads="1"/>
            </p:cNvSpPr>
            <p:nvPr/>
          </p:nvSpPr>
          <p:spPr bwMode="auto">
            <a:xfrm>
              <a:off x="1584" y="2533"/>
              <a:ext cx="1823" cy="8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69" name="Rectangle 5"/>
            <p:cNvSpPr>
              <a:spLocks noChangeArrowheads="1"/>
            </p:cNvSpPr>
            <p:nvPr/>
          </p:nvSpPr>
          <p:spPr bwMode="auto">
            <a:xfrm>
              <a:off x="1584" y="2752"/>
              <a:ext cx="1823" cy="486"/>
            </a:xfrm>
            <a:prstGeom prst="rect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0" name="Rectangle 6"/>
            <p:cNvSpPr>
              <a:spLocks noChangeArrowheads="1"/>
            </p:cNvSpPr>
            <p:nvPr/>
          </p:nvSpPr>
          <p:spPr bwMode="auto">
            <a:xfrm>
              <a:off x="2188" y="2810"/>
              <a:ext cx="561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User</a:t>
              </a:r>
            </a:p>
          </p:txBody>
        </p:sp>
        <p:sp>
          <p:nvSpPr>
            <p:cNvPr id="36871" name="Freeform 7"/>
            <p:cNvSpPr>
              <a:spLocks/>
            </p:cNvSpPr>
            <p:nvPr/>
          </p:nvSpPr>
          <p:spPr bwMode="auto">
            <a:xfrm>
              <a:off x="5230" y="2786"/>
              <a:ext cx="1620" cy="810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92"/>
                  </a:ln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 smtClean="0"/>
                <a:t>Book Details</a:t>
              </a:r>
              <a:endParaRPr lang="en-IN" dirty="0"/>
            </a:p>
          </p:txBody>
        </p:sp>
        <p:sp>
          <p:nvSpPr>
            <p:cNvPr id="36875" name="Line 11"/>
            <p:cNvSpPr>
              <a:spLocks noChangeShapeType="1"/>
            </p:cNvSpPr>
            <p:nvPr/>
          </p:nvSpPr>
          <p:spPr bwMode="auto">
            <a:xfrm>
              <a:off x="3407" y="3065"/>
              <a:ext cx="1637" cy="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7" name="Rectangle 13"/>
            <p:cNvSpPr>
              <a:spLocks noChangeArrowheads="1"/>
            </p:cNvSpPr>
            <p:nvPr/>
          </p:nvSpPr>
          <p:spPr bwMode="auto">
            <a:xfrm>
              <a:off x="3865" y="2848"/>
              <a:ext cx="89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8" name="Rectangle 14"/>
            <p:cNvSpPr>
              <a:spLocks noChangeArrowheads="1"/>
            </p:cNvSpPr>
            <p:nvPr/>
          </p:nvSpPr>
          <p:spPr bwMode="auto">
            <a:xfrm>
              <a:off x="3961" y="2833"/>
              <a:ext cx="59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Required</a:t>
              </a: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79" name="Rectangle 15"/>
            <p:cNvSpPr>
              <a:spLocks noChangeArrowheads="1"/>
            </p:cNvSpPr>
            <p:nvPr/>
          </p:nvSpPr>
          <p:spPr bwMode="auto">
            <a:xfrm>
              <a:off x="3876" y="3053"/>
              <a:ext cx="727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information</a:t>
              </a: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2" name="Line 18"/>
            <p:cNvSpPr>
              <a:spLocks noChangeShapeType="1"/>
            </p:cNvSpPr>
            <p:nvPr/>
          </p:nvSpPr>
          <p:spPr bwMode="auto">
            <a:xfrm flipH="1">
              <a:off x="7036" y="3065"/>
              <a:ext cx="1434" cy="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4" name="Rectangle 20"/>
            <p:cNvSpPr>
              <a:spLocks noChangeArrowheads="1"/>
            </p:cNvSpPr>
            <p:nvPr/>
          </p:nvSpPr>
          <p:spPr bwMode="auto">
            <a:xfrm>
              <a:off x="7197" y="2848"/>
              <a:ext cx="91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5" name="Rectangle 21"/>
            <p:cNvSpPr>
              <a:spLocks noChangeArrowheads="1"/>
            </p:cNvSpPr>
            <p:nvPr/>
          </p:nvSpPr>
          <p:spPr bwMode="auto">
            <a:xfrm>
              <a:off x="7201" y="2833"/>
              <a:ext cx="744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Select from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6" name="Rectangle 22"/>
            <p:cNvSpPr>
              <a:spLocks noChangeArrowheads="1"/>
            </p:cNvSpPr>
            <p:nvPr/>
          </p:nvSpPr>
          <p:spPr bwMode="auto">
            <a:xfrm>
              <a:off x="7421" y="3053"/>
              <a:ext cx="39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books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7" name="Line 23"/>
            <p:cNvSpPr>
              <a:spLocks noChangeShapeType="1"/>
            </p:cNvSpPr>
            <p:nvPr/>
          </p:nvSpPr>
          <p:spPr bwMode="auto">
            <a:xfrm>
              <a:off x="5935" y="3597"/>
              <a:ext cx="53" cy="134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9" name="Rectangle 25"/>
            <p:cNvSpPr>
              <a:spLocks noChangeArrowheads="1"/>
            </p:cNvSpPr>
            <p:nvPr/>
          </p:nvSpPr>
          <p:spPr bwMode="auto">
            <a:xfrm>
              <a:off x="5771" y="3911"/>
              <a:ext cx="521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0" name="Rectangle 26"/>
            <p:cNvSpPr>
              <a:spLocks noChangeArrowheads="1"/>
            </p:cNvSpPr>
            <p:nvPr/>
          </p:nvSpPr>
          <p:spPr bwMode="auto">
            <a:xfrm>
              <a:off x="5783" y="3896"/>
              <a:ext cx="42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Add to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91" name="Rectangle 27"/>
            <p:cNvSpPr>
              <a:spLocks noChangeArrowheads="1"/>
            </p:cNvSpPr>
            <p:nvPr/>
          </p:nvSpPr>
          <p:spPr bwMode="auto">
            <a:xfrm>
              <a:off x="5885" y="4116"/>
              <a:ext cx="245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cart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92" name="Freeform 28"/>
            <p:cNvSpPr>
              <a:spLocks/>
            </p:cNvSpPr>
            <p:nvPr/>
          </p:nvSpPr>
          <p:spPr bwMode="auto">
            <a:xfrm>
              <a:off x="5230" y="4916"/>
              <a:ext cx="1620" cy="866"/>
            </a:xfrm>
            <a:custGeom>
              <a:avLst/>
              <a:gdLst/>
              <a:ahLst/>
              <a:cxnLst>
                <a:cxn ang="0">
                  <a:pos x="192" y="1248"/>
                </a:cxn>
                <a:cxn ang="0">
                  <a:pos x="1344" y="1248"/>
                </a:cxn>
                <a:cxn ang="0">
                  <a:pos x="1536" y="1056"/>
                </a:cxn>
                <a:cxn ang="0">
                  <a:pos x="1536" y="105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056"/>
                </a:cxn>
                <a:cxn ang="0">
                  <a:pos x="192" y="1248"/>
                </a:cxn>
              </a:cxnLst>
              <a:rect l="0" t="0" r="r" b="b"/>
              <a:pathLst>
                <a:path w="1536" h="1248">
                  <a:moveTo>
                    <a:pt x="192" y="1248"/>
                  </a:moveTo>
                  <a:lnTo>
                    <a:pt x="1344" y="1248"/>
                  </a:lnTo>
                  <a:cubicBezTo>
                    <a:pt x="1450" y="1248"/>
                    <a:pt x="1536" y="1162"/>
                    <a:pt x="1536" y="1056"/>
                  </a:cubicBezTo>
                  <a:cubicBezTo>
                    <a:pt x="1536" y="1056"/>
                    <a:pt x="1536" y="1056"/>
                    <a:pt x="1536" y="105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056"/>
                  </a:lnTo>
                  <a:cubicBezTo>
                    <a:pt x="0" y="1162"/>
                    <a:pt x="86" y="1248"/>
                    <a:pt x="192" y="12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 smtClean="0"/>
                <a:t>Submit Order</a:t>
              </a:r>
            </a:p>
          </p:txBody>
        </p:sp>
        <p:sp>
          <p:nvSpPr>
            <p:cNvPr id="36896" name="Rectangle 32"/>
            <p:cNvSpPr>
              <a:spLocks noChangeArrowheads="1"/>
            </p:cNvSpPr>
            <p:nvPr/>
          </p:nvSpPr>
          <p:spPr bwMode="auto">
            <a:xfrm>
              <a:off x="3049" y="4791"/>
              <a:ext cx="610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7" name="Freeform 33"/>
            <p:cNvSpPr>
              <a:spLocks/>
            </p:cNvSpPr>
            <p:nvPr/>
          </p:nvSpPr>
          <p:spPr bwMode="auto">
            <a:xfrm>
              <a:off x="6852" y="3259"/>
              <a:ext cx="2374" cy="1881"/>
            </a:xfrm>
            <a:custGeom>
              <a:avLst/>
              <a:gdLst/>
              <a:ahLst/>
              <a:cxnLst>
                <a:cxn ang="0">
                  <a:pos x="2042" y="0"/>
                </a:cxn>
                <a:cxn ang="0">
                  <a:pos x="2042" y="1797"/>
                </a:cxn>
                <a:cxn ang="0">
                  <a:pos x="0" y="1797"/>
                </a:cxn>
              </a:cxnLst>
              <a:rect l="0" t="0" r="r" b="b"/>
              <a:pathLst>
                <a:path w="2042" h="1797">
                  <a:moveTo>
                    <a:pt x="2042" y="0"/>
                  </a:moveTo>
                  <a:lnTo>
                    <a:pt x="2042" y="1797"/>
                  </a:lnTo>
                  <a:lnTo>
                    <a:pt x="0" y="1797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9" name="Rectangle 35"/>
            <p:cNvSpPr>
              <a:spLocks noChangeArrowheads="1"/>
            </p:cNvSpPr>
            <p:nvPr/>
          </p:nvSpPr>
          <p:spPr bwMode="auto">
            <a:xfrm>
              <a:off x="8619" y="5128"/>
              <a:ext cx="6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0" name="Freeform 36"/>
            <p:cNvSpPr>
              <a:spLocks/>
            </p:cNvSpPr>
            <p:nvPr/>
          </p:nvSpPr>
          <p:spPr bwMode="auto">
            <a:xfrm>
              <a:off x="5214" y="7018"/>
              <a:ext cx="1700" cy="810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 smtClean="0"/>
                <a:t>Successfully Placed</a:t>
              </a:r>
              <a:endParaRPr lang="en-IN" dirty="0"/>
            </a:p>
          </p:txBody>
        </p:sp>
        <p:sp>
          <p:nvSpPr>
            <p:cNvPr id="36901" name="Rectangle 37"/>
            <p:cNvSpPr>
              <a:spLocks noChangeArrowheads="1"/>
            </p:cNvSpPr>
            <p:nvPr/>
          </p:nvSpPr>
          <p:spPr bwMode="auto">
            <a:xfrm>
              <a:off x="5438" y="7111"/>
              <a:ext cx="1311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4" name="Rectangle 40"/>
            <p:cNvSpPr>
              <a:spLocks noChangeArrowheads="1"/>
            </p:cNvSpPr>
            <p:nvPr/>
          </p:nvSpPr>
          <p:spPr bwMode="auto">
            <a:xfrm>
              <a:off x="5335" y="6253"/>
              <a:ext cx="660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Order Details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6" name="Rectangle 42"/>
            <p:cNvSpPr>
              <a:spLocks noChangeArrowheads="1"/>
            </p:cNvSpPr>
            <p:nvPr/>
          </p:nvSpPr>
          <p:spPr bwMode="auto">
            <a:xfrm>
              <a:off x="1948" y="5626"/>
              <a:ext cx="711" cy="21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07" name="Freeform 43"/>
            <p:cNvSpPr>
              <a:spLocks/>
            </p:cNvSpPr>
            <p:nvPr/>
          </p:nvSpPr>
          <p:spPr bwMode="auto">
            <a:xfrm>
              <a:off x="2495" y="2103"/>
              <a:ext cx="2602" cy="639"/>
            </a:xfrm>
            <a:custGeom>
              <a:avLst/>
              <a:gdLst/>
              <a:ahLst/>
              <a:cxnLst>
                <a:cxn ang="0">
                  <a:pos x="0" y="430"/>
                </a:cxn>
                <a:cxn ang="0">
                  <a:pos x="0" y="0"/>
                </a:cxn>
                <a:cxn ang="0">
                  <a:pos x="2448" y="0"/>
                </a:cxn>
              </a:cxnLst>
              <a:rect l="0" t="0" r="r" b="b"/>
              <a:pathLst>
                <a:path w="2448" h="430">
                  <a:moveTo>
                    <a:pt x="0" y="430"/>
                  </a:moveTo>
                  <a:lnTo>
                    <a:pt x="0" y="0"/>
                  </a:lnTo>
                  <a:lnTo>
                    <a:pt x="2448" y="0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09" name="Rectangle 45"/>
            <p:cNvSpPr>
              <a:spLocks noChangeArrowheads="1"/>
            </p:cNvSpPr>
            <p:nvPr/>
          </p:nvSpPr>
          <p:spPr bwMode="auto">
            <a:xfrm>
              <a:off x="3348" y="1886"/>
              <a:ext cx="481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10" name="Rectangle 46"/>
            <p:cNvSpPr>
              <a:spLocks noChangeArrowheads="1"/>
            </p:cNvSpPr>
            <p:nvPr/>
          </p:nvSpPr>
          <p:spPr bwMode="auto">
            <a:xfrm>
              <a:off x="3353" y="1871"/>
              <a:ext cx="39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List of</a:t>
              </a: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1" name="Rectangle 47"/>
            <p:cNvSpPr>
              <a:spLocks noChangeArrowheads="1"/>
            </p:cNvSpPr>
            <p:nvPr/>
          </p:nvSpPr>
          <p:spPr bwMode="auto">
            <a:xfrm>
              <a:off x="3353" y="2091"/>
              <a:ext cx="71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Categories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3" name="Freeform 49"/>
            <p:cNvSpPr>
              <a:spLocks/>
            </p:cNvSpPr>
            <p:nvPr/>
          </p:nvSpPr>
          <p:spPr bwMode="auto">
            <a:xfrm>
              <a:off x="5128" y="1897"/>
              <a:ext cx="1621" cy="475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576"/>
                  </a:ln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344" y="0"/>
                  </a:ln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92"/>
                  </a:ln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 smtClean="0"/>
                <a:t>Category</a:t>
              </a:r>
              <a:endParaRPr lang="en-IN" dirty="0"/>
            </a:p>
          </p:txBody>
        </p:sp>
        <p:sp>
          <p:nvSpPr>
            <p:cNvPr id="36914" name="Rectangle 50"/>
            <p:cNvSpPr>
              <a:spLocks noChangeArrowheads="1"/>
            </p:cNvSpPr>
            <p:nvPr/>
          </p:nvSpPr>
          <p:spPr bwMode="auto">
            <a:xfrm>
              <a:off x="6020" y="2124"/>
              <a:ext cx="109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5" name="Freeform 51"/>
            <p:cNvSpPr>
              <a:spLocks/>
            </p:cNvSpPr>
            <p:nvPr/>
          </p:nvSpPr>
          <p:spPr bwMode="auto">
            <a:xfrm>
              <a:off x="6759" y="2082"/>
              <a:ext cx="2498" cy="4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46" y="0"/>
                </a:cxn>
                <a:cxn ang="0">
                  <a:pos x="2346" y="430"/>
                </a:cxn>
              </a:cxnLst>
              <a:rect l="0" t="0" r="r" b="b"/>
              <a:pathLst>
                <a:path w="2346" h="430">
                  <a:moveTo>
                    <a:pt x="0" y="0"/>
                  </a:moveTo>
                  <a:lnTo>
                    <a:pt x="2346" y="0"/>
                  </a:lnTo>
                  <a:lnTo>
                    <a:pt x="2346" y="430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17" name="Rectangle 53"/>
            <p:cNvSpPr>
              <a:spLocks noChangeArrowheads="1"/>
            </p:cNvSpPr>
            <p:nvPr/>
          </p:nvSpPr>
          <p:spPr bwMode="auto">
            <a:xfrm>
              <a:off x="7767" y="1886"/>
              <a:ext cx="91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6918" name="Rectangle 54"/>
            <p:cNvSpPr>
              <a:spLocks noChangeArrowheads="1"/>
            </p:cNvSpPr>
            <p:nvPr/>
          </p:nvSpPr>
          <p:spPr bwMode="auto">
            <a:xfrm>
              <a:off x="7775" y="1871"/>
              <a:ext cx="744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Select from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9" name="Rectangle 55"/>
            <p:cNvSpPr>
              <a:spLocks noChangeArrowheads="1"/>
            </p:cNvSpPr>
            <p:nvPr/>
          </p:nvSpPr>
          <p:spPr bwMode="auto">
            <a:xfrm>
              <a:off x="7994" y="2091"/>
              <a:ext cx="56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category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20" name="Freeform 56"/>
            <p:cNvSpPr>
              <a:spLocks/>
            </p:cNvSpPr>
            <p:nvPr/>
          </p:nvSpPr>
          <p:spPr bwMode="auto">
            <a:xfrm>
              <a:off x="2192" y="3248"/>
              <a:ext cx="3040" cy="22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14"/>
                </a:cxn>
                <a:cxn ang="0">
                  <a:pos x="2852" y="2114"/>
                </a:cxn>
              </a:cxnLst>
              <a:rect l="0" t="0" r="r" b="b"/>
              <a:pathLst>
                <a:path w="2852" h="2114">
                  <a:moveTo>
                    <a:pt x="0" y="0"/>
                  </a:moveTo>
                  <a:lnTo>
                    <a:pt x="0" y="2114"/>
                  </a:lnTo>
                  <a:lnTo>
                    <a:pt x="2852" y="2114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2" name="Rectangle 58"/>
            <p:cNvSpPr>
              <a:spLocks noChangeArrowheads="1"/>
            </p:cNvSpPr>
            <p:nvPr/>
          </p:nvSpPr>
          <p:spPr bwMode="auto">
            <a:xfrm>
              <a:off x="2155" y="5348"/>
              <a:ext cx="981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3" name="Rectangle 59"/>
            <p:cNvSpPr>
              <a:spLocks noChangeArrowheads="1"/>
            </p:cNvSpPr>
            <p:nvPr/>
          </p:nvSpPr>
          <p:spPr bwMode="auto">
            <a:xfrm>
              <a:off x="2155" y="5348"/>
              <a:ext cx="80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User Details</a:t>
              </a: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24" name="Freeform 60"/>
            <p:cNvSpPr>
              <a:spLocks/>
            </p:cNvSpPr>
            <p:nvPr/>
          </p:nvSpPr>
          <p:spPr bwMode="auto">
            <a:xfrm>
              <a:off x="2660" y="3248"/>
              <a:ext cx="2572" cy="19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35"/>
                </a:cxn>
                <a:cxn ang="0">
                  <a:pos x="2384" y="1835"/>
                </a:cxn>
              </a:cxnLst>
              <a:rect l="0" t="0" r="r" b="b"/>
              <a:pathLst>
                <a:path w="2384" h="1835">
                  <a:moveTo>
                    <a:pt x="0" y="0"/>
                  </a:moveTo>
                  <a:lnTo>
                    <a:pt x="0" y="1835"/>
                  </a:lnTo>
                  <a:lnTo>
                    <a:pt x="2384" y="1835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6" name="Rectangle 62"/>
            <p:cNvSpPr>
              <a:spLocks noChangeArrowheads="1"/>
            </p:cNvSpPr>
            <p:nvPr/>
          </p:nvSpPr>
          <p:spPr bwMode="auto">
            <a:xfrm>
              <a:off x="2488" y="5070"/>
              <a:ext cx="1061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7" name="Rectangle 63"/>
            <p:cNvSpPr>
              <a:spLocks noChangeArrowheads="1"/>
            </p:cNvSpPr>
            <p:nvPr/>
          </p:nvSpPr>
          <p:spPr bwMode="auto">
            <a:xfrm>
              <a:off x="2492" y="5061"/>
              <a:ext cx="867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Order Details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8" name="Straight Arrow Connector 67"/>
          <p:cNvCxnSpPr>
            <a:endCxn id="97" idx="0"/>
          </p:cNvCxnSpPr>
          <p:nvPr/>
        </p:nvCxnSpPr>
        <p:spPr>
          <a:xfrm rot="5400000">
            <a:off x="8717350" y="1760532"/>
            <a:ext cx="591465" cy="10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6882" idx="1"/>
          </p:cNvCxnSpPr>
          <p:nvPr/>
        </p:nvCxnSpPr>
        <p:spPr>
          <a:xfrm rot="16200000" flipH="1" flipV="1">
            <a:off x="7008359" y="2231751"/>
            <a:ext cx="2502" cy="159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6875" idx="1"/>
          </p:cNvCxnSpPr>
          <p:nvPr/>
        </p:nvCxnSpPr>
        <p:spPr>
          <a:xfrm rot="16200000" flipH="1">
            <a:off x="5426075" y="2243604"/>
            <a:ext cx="2502" cy="1360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6200000" flipH="1">
            <a:off x="5737415" y="5127809"/>
            <a:ext cx="1039904" cy="179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6"/>
          <p:cNvSpPr>
            <a:spLocks noChangeArrowheads="1"/>
          </p:cNvSpPr>
          <p:nvPr/>
        </p:nvSpPr>
        <p:spPr bwMode="auto">
          <a:xfrm>
            <a:off x="8687748" y="2146413"/>
            <a:ext cx="6412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Books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rot="10800000">
            <a:off x="6920754" y="4069976"/>
            <a:ext cx="164054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087906" y="4105835"/>
            <a:ext cx="14433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4078942" y="4338917"/>
            <a:ext cx="14433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5"/>
          <p:cNvSpPr>
            <a:spLocks noChangeArrowheads="1"/>
          </p:cNvSpPr>
          <p:nvPr/>
        </p:nvSpPr>
        <p:spPr bwMode="auto">
          <a:xfrm>
            <a:off x="8342421" y="2061677"/>
            <a:ext cx="1330498" cy="412703"/>
          </a:xfrm>
          <a:prstGeom prst="rect">
            <a:avLst/>
          </a:prstGeom>
          <a:noFill/>
          <a:ln w="11" cap="rnd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USE CASE DIAGRAM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7996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7949" name="Group 61"/>
          <p:cNvGrpSpPr>
            <a:grpSpLocks noChangeAspect="1"/>
          </p:cNvGrpSpPr>
          <p:nvPr/>
        </p:nvGrpSpPr>
        <p:grpSpPr bwMode="auto">
          <a:xfrm>
            <a:off x="2671483" y="1066802"/>
            <a:ext cx="6849036" cy="5602941"/>
            <a:chOff x="1440" y="1627"/>
            <a:chExt cx="9360" cy="11154"/>
          </a:xfrm>
        </p:grpSpPr>
        <p:sp>
          <p:nvSpPr>
            <p:cNvPr id="37995" name="AutoShape 107"/>
            <p:cNvSpPr>
              <a:spLocks noChangeAspect="1" noChangeArrowheads="1" noTextEdit="1"/>
            </p:cNvSpPr>
            <p:nvPr/>
          </p:nvSpPr>
          <p:spPr bwMode="auto">
            <a:xfrm>
              <a:off x="1440" y="1627"/>
              <a:ext cx="9360" cy="111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4" name="Rectangle 106"/>
            <p:cNvSpPr>
              <a:spLocks noChangeArrowheads="1"/>
            </p:cNvSpPr>
            <p:nvPr/>
          </p:nvSpPr>
          <p:spPr bwMode="auto">
            <a:xfrm>
              <a:off x="3533" y="1627"/>
              <a:ext cx="5076" cy="1108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BOOKSTORE MANAGEMENT SYSTEM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93" name="Oval 105"/>
            <p:cNvSpPr>
              <a:spLocks noChangeArrowheads="1"/>
            </p:cNvSpPr>
            <p:nvPr/>
          </p:nvSpPr>
          <p:spPr bwMode="auto">
            <a:xfrm>
              <a:off x="1812" y="3344"/>
              <a:ext cx="743" cy="7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2" name="AutoShape 104"/>
            <p:cNvSpPr>
              <a:spLocks noChangeShapeType="1"/>
            </p:cNvSpPr>
            <p:nvPr/>
          </p:nvSpPr>
          <p:spPr bwMode="auto">
            <a:xfrm flipV="1">
              <a:off x="2183" y="4099"/>
              <a:ext cx="1" cy="782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1" name="AutoShape 103"/>
            <p:cNvSpPr>
              <a:spLocks noChangeShapeType="1"/>
            </p:cNvSpPr>
            <p:nvPr/>
          </p:nvSpPr>
          <p:spPr bwMode="auto">
            <a:xfrm flipH="1">
              <a:off x="1895" y="4881"/>
              <a:ext cx="289" cy="335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0" name="AutoShape 102"/>
            <p:cNvSpPr>
              <a:spLocks noChangeShapeType="1"/>
            </p:cNvSpPr>
            <p:nvPr/>
          </p:nvSpPr>
          <p:spPr bwMode="auto">
            <a:xfrm flipH="1" flipV="1">
              <a:off x="2184" y="4881"/>
              <a:ext cx="252" cy="335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9" name="AutoShape 101"/>
            <p:cNvSpPr>
              <a:spLocks noChangeShapeType="1"/>
            </p:cNvSpPr>
            <p:nvPr/>
          </p:nvSpPr>
          <p:spPr bwMode="auto">
            <a:xfrm flipH="1">
              <a:off x="1895" y="4401"/>
              <a:ext cx="290" cy="23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8" name="AutoShape 100"/>
            <p:cNvSpPr>
              <a:spLocks noChangeShapeType="1"/>
            </p:cNvSpPr>
            <p:nvPr/>
          </p:nvSpPr>
          <p:spPr bwMode="auto">
            <a:xfrm flipH="1" flipV="1">
              <a:off x="2182" y="4401"/>
              <a:ext cx="254" cy="17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7" name="Oval 99"/>
            <p:cNvSpPr>
              <a:spLocks noChangeArrowheads="1"/>
            </p:cNvSpPr>
            <p:nvPr/>
          </p:nvSpPr>
          <p:spPr bwMode="auto">
            <a:xfrm>
              <a:off x="9397" y="5094"/>
              <a:ext cx="743" cy="75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6" name="AutoShape 98"/>
            <p:cNvSpPr>
              <a:spLocks noChangeShapeType="1"/>
            </p:cNvSpPr>
            <p:nvPr/>
          </p:nvSpPr>
          <p:spPr bwMode="auto">
            <a:xfrm flipV="1">
              <a:off x="9768" y="5848"/>
              <a:ext cx="2" cy="782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5" name="AutoShape 97"/>
            <p:cNvSpPr>
              <a:spLocks noChangeShapeType="1"/>
            </p:cNvSpPr>
            <p:nvPr/>
          </p:nvSpPr>
          <p:spPr bwMode="auto">
            <a:xfrm flipH="1">
              <a:off x="9481" y="6630"/>
              <a:ext cx="287" cy="33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4" name="AutoShape 96"/>
            <p:cNvSpPr>
              <a:spLocks noChangeShapeType="1"/>
            </p:cNvSpPr>
            <p:nvPr/>
          </p:nvSpPr>
          <p:spPr bwMode="auto">
            <a:xfrm flipH="1" flipV="1">
              <a:off x="9768" y="6630"/>
              <a:ext cx="253" cy="33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3" name="AutoShape 95"/>
            <p:cNvSpPr>
              <a:spLocks noChangeShapeType="1"/>
            </p:cNvSpPr>
            <p:nvPr/>
          </p:nvSpPr>
          <p:spPr bwMode="auto">
            <a:xfrm flipH="1">
              <a:off x="9481" y="6149"/>
              <a:ext cx="289" cy="241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2" name="AutoShape 94"/>
            <p:cNvSpPr>
              <a:spLocks noChangeShapeType="1"/>
            </p:cNvSpPr>
            <p:nvPr/>
          </p:nvSpPr>
          <p:spPr bwMode="auto">
            <a:xfrm flipH="1" flipV="1">
              <a:off x="9768" y="6149"/>
              <a:ext cx="253" cy="180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1" name="Oval 93"/>
            <p:cNvSpPr>
              <a:spLocks noChangeArrowheads="1"/>
            </p:cNvSpPr>
            <p:nvPr/>
          </p:nvSpPr>
          <p:spPr bwMode="auto">
            <a:xfrm>
              <a:off x="1895" y="8137"/>
              <a:ext cx="744" cy="7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0" name="AutoShape 92"/>
            <p:cNvSpPr>
              <a:spLocks noChangeShapeType="1"/>
            </p:cNvSpPr>
            <p:nvPr/>
          </p:nvSpPr>
          <p:spPr bwMode="auto">
            <a:xfrm flipV="1">
              <a:off x="2266" y="8874"/>
              <a:ext cx="2" cy="78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9" name="AutoShape 91"/>
            <p:cNvSpPr>
              <a:spLocks noChangeShapeType="1"/>
            </p:cNvSpPr>
            <p:nvPr/>
          </p:nvSpPr>
          <p:spPr bwMode="auto">
            <a:xfrm flipH="1">
              <a:off x="1978" y="9655"/>
              <a:ext cx="288" cy="336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8" name="AutoShape 90"/>
            <p:cNvSpPr>
              <a:spLocks noChangeShapeType="1"/>
            </p:cNvSpPr>
            <p:nvPr/>
          </p:nvSpPr>
          <p:spPr bwMode="auto">
            <a:xfrm flipH="1" flipV="1">
              <a:off x="2266" y="9655"/>
              <a:ext cx="253" cy="336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7" name="AutoShape 89"/>
            <p:cNvSpPr>
              <a:spLocks noChangeShapeType="1"/>
            </p:cNvSpPr>
            <p:nvPr/>
          </p:nvSpPr>
          <p:spPr bwMode="auto">
            <a:xfrm flipH="1">
              <a:off x="1978" y="9174"/>
              <a:ext cx="290" cy="24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6" name="AutoShape 88"/>
            <p:cNvSpPr>
              <a:spLocks noChangeShapeType="1"/>
            </p:cNvSpPr>
            <p:nvPr/>
          </p:nvSpPr>
          <p:spPr bwMode="auto">
            <a:xfrm flipH="1" flipV="1">
              <a:off x="2266" y="9174"/>
              <a:ext cx="253" cy="18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5" name="Oval 87"/>
            <p:cNvSpPr>
              <a:spLocks noChangeArrowheads="1"/>
            </p:cNvSpPr>
            <p:nvPr/>
          </p:nvSpPr>
          <p:spPr bwMode="auto">
            <a:xfrm>
              <a:off x="4426" y="2098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View Books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4" name="Oval 86"/>
            <p:cNvSpPr>
              <a:spLocks noChangeArrowheads="1"/>
            </p:cNvSpPr>
            <p:nvPr/>
          </p:nvSpPr>
          <p:spPr bwMode="auto">
            <a:xfrm>
              <a:off x="4426" y="3344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Order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3" name="Oval 85"/>
            <p:cNvSpPr>
              <a:spLocks noChangeArrowheads="1"/>
            </p:cNvSpPr>
            <p:nvPr/>
          </p:nvSpPr>
          <p:spPr bwMode="auto">
            <a:xfrm>
              <a:off x="4426" y="4740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Login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2" name="Oval 84"/>
            <p:cNvSpPr>
              <a:spLocks noChangeArrowheads="1"/>
            </p:cNvSpPr>
            <p:nvPr/>
          </p:nvSpPr>
          <p:spPr bwMode="auto">
            <a:xfrm>
              <a:off x="4507" y="6149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to Cart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1" name="Oval 83"/>
            <p:cNvSpPr>
              <a:spLocks noChangeArrowheads="1"/>
            </p:cNvSpPr>
            <p:nvPr/>
          </p:nvSpPr>
          <p:spPr bwMode="auto">
            <a:xfrm>
              <a:off x="4507" y="7526"/>
              <a:ext cx="3293" cy="89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Register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0" name="Oval 82"/>
            <p:cNvSpPr>
              <a:spLocks noChangeArrowheads="1"/>
            </p:cNvSpPr>
            <p:nvPr/>
          </p:nvSpPr>
          <p:spPr bwMode="auto">
            <a:xfrm>
              <a:off x="4507" y="8874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Cat, Books</a:t>
              </a: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9" name="Oval 81"/>
            <p:cNvSpPr>
              <a:spLocks noChangeArrowheads="1"/>
            </p:cNvSpPr>
            <p:nvPr/>
          </p:nvSpPr>
          <p:spPr bwMode="auto">
            <a:xfrm>
              <a:off x="4507" y="10194"/>
              <a:ext cx="3293" cy="89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Delete Cat, Books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8" name="Oval 80"/>
            <p:cNvSpPr>
              <a:spLocks noChangeArrowheads="1"/>
            </p:cNvSpPr>
            <p:nvPr/>
          </p:nvSpPr>
          <p:spPr bwMode="auto">
            <a:xfrm>
              <a:off x="4507" y="11527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Delete User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7" name="AutoShape 79"/>
            <p:cNvSpPr>
              <a:spLocks noChangeShapeType="1"/>
            </p:cNvSpPr>
            <p:nvPr/>
          </p:nvSpPr>
          <p:spPr bwMode="auto">
            <a:xfrm flipV="1">
              <a:off x="2436" y="2546"/>
              <a:ext cx="1990" cy="2034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6" name="AutoShape 78"/>
            <p:cNvSpPr>
              <a:spLocks noChangeShapeType="1"/>
            </p:cNvSpPr>
            <p:nvPr/>
          </p:nvSpPr>
          <p:spPr bwMode="auto">
            <a:xfrm flipV="1">
              <a:off x="2436" y="3792"/>
              <a:ext cx="1990" cy="78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5" name="AutoShape 77"/>
            <p:cNvSpPr>
              <a:spLocks noChangeShapeType="1"/>
            </p:cNvSpPr>
            <p:nvPr/>
          </p:nvSpPr>
          <p:spPr bwMode="auto">
            <a:xfrm>
              <a:off x="2436" y="4580"/>
              <a:ext cx="1990" cy="608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4" name="AutoShape 76"/>
            <p:cNvSpPr>
              <a:spLocks noChangeShapeType="1"/>
            </p:cNvSpPr>
            <p:nvPr/>
          </p:nvSpPr>
          <p:spPr bwMode="auto">
            <a:xfrm>
              <a:off x="2436" y="4581"/>
              <a:ext cx="2071" cy="207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3" name="AutoShape 75"/>
            <p:cNvSpPr>
              <a:spLocks noChangeShapeType="1"/>
            </p:cNvSpPr>
            <p:nvPr/>
          </p:nvSpPr>
          <p:spPr bwMode="auto">
            <a:xfrm flipH="1" flipV="1">
              <a:off x="7719" y="2546"/>
              <a:ext cx="1762" cy="3844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2" name="AutoShape 74"/>
            <p:cNvSpPr>
              <a:spLocks noChangeShapeType="1"/>
            </p:cNvSpPr>
            <p:nvPr/>
          </p:nvSpPr>
          <p:spPr bwMode="auto">
            <a:xfrm flipH="1" flipV="1">
              <a:off x="7719" y="3792"/>
              <a:ext cx="1762" cy="260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1" name="AutoShape 73"/>
            <p:cNvSpPr>
              <a:spLocks noChangeShapeType="1"/>
            </p:cNvSpPr>
            <p:nvPr/>
          </p:nvSpPr>
          <p:spPr bwMode="auto">
            <a:xfrm flipH="1" flipV="1">
              <a:off x="7719" y="5188"/>
              <a:ext cx="1762" cy="1202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0" name="AutoShape 72"/>
            <p:cNvSpPr>
              <a:spLocks noChangeShapeType="1"/>
            </p:cNvSpPr>
            <p:nvPr/>
          </p:nvSpPr>
          <p:spPr bwMode="auto">
            <a:xfrm flipH="1">
              <a:off x="7800" y="6390"/>
              <a:ext cx="1681" cy="207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9" name="AutoShape 71"/>
            <p:cNvSpPr>
              <a:spLocks noChangeShapeType="1"/>
            </p:cNvSpPr>
            <p:nvPr/>
          </p:nvSpPr>
          <p:spPr bwMode="auto">
            <a:xfrm flipH="1">
              <a:off x="7800" y="6390"/>
              <a:ext cx="1681" cy="1583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8" name="AutoShape 70"/>
            <p:cNvSpPr>
              <a:spLocks noChangeShapeType="1"/>
            </p:cNvSpPr>
            <p:nvPr/>
          </p:nvSpPr>
          <p:spPr bwMode="auto">
            <a:xfrm flipH="1">
              <a:off x="7800" y="6397"/>
              <a:ext cx="1681" cy="292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7" name="AutoShape 69"/>
            <p:cNvSpPr>
              <a:spLocks noChangeShapeType="1"/>
            </p:cNvSpPr>
            <p:nvPr/>
          </p:nvSpPr>
          <p:spPr bwMode="auto">
            <a:xfrm flipH="1">
              <a:off x="7800" y="6396"/>
              <a:ext cx="1681" cy="424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6" name="AutoShape 68"/>
            <p:cNvSpPr>
              <a:spLocks noChangeShapeType="1"/>
            </p:cNvSpPr>
            <p:nvPr/>
          </p:nvSpPr>
          <p:spPr bwMode="auto">
            <a:xfrm flipH="1">
              <a:off x="7800" y="6396"/>
              <a:ext cx="1681" cy="5579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5" name="AutoShape 67"/>
            <p:cNvSpPr>
              <a:spLocks noChangeShapeType="1"/>
            </p:cNvSpPr>
            <p:nvPr/>
          </p:nvSpPr>
          <p:spPr bwMode="auto">
            <a:xfrm flipV="1">
              <a:off x="2519" y="2546"/>
              <a:ext cx="1907" cy="6809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4" name="AutoShape 66"/>
            <p:cNvSpPr>
              <a:spLocks noChangeShapeType="1"/>
            </p:cNvSpPr>
            <p:nvPr/>
          </p:nvSpPr>
          <p:spPr bwMode="auto">
            <a:xfrm flipV="1">
              <a:off x="2519" y="8007"/>
              <a:ext cx="1988" cy="1348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3" name="Rectangle 65"/>
            <p:cNvSpPr>
              <a:spLocks noChangeArrowheads="1"/>
            </p:cNvSpPr>
            <p:nvPr/>
          </p:nvSpPr>
          <p:spPr bwMode="auto">
            <a:xfrm flipH="1">
              <a:off x="1526" y="4936"/>
              <a:ext cx="1479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User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52" name="Rectangle 64"/>
            <p:cNvSpPr>
              <a:spLocks noChangeArrowheads="1"/>
            </p:cNvSpPr>
            <p:nvPr/>
          </p:nvSpPr>
          <p:spPr bwMode="auto">
            <a:xfrm flipH="1">
              <a:off x="1577" y="9814"/>
              <a:ext cx="1478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Visitor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51" name="Rectangle 63"/>
            <p:cNvSpPr>
              <a:spLocks noChangeArrowheads="1"/>
            </p:cNvSpPr>
            <p:nvPr/>
          </p:nvSpPr>
          <p:spPr bwMode="auto">
            <a:xfrm flipH="1">
              <a:off x="9110" y="6744"/>
              <a:ext cx="1479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Admin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ACTIVITY DIAGRAM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80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829" name="Rectangle 8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878" name="Rectangle 13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1843" name="Group 99"/>
          <p:cNvGrpSpPr>
            <a:grpSpLocks noChangeAspect="1"/>
          </p:cNvGrpSpPr>
          <p:nvPr/>
        </p:nvGrpSpPr>
        <p:grpSpPr bwMode="auto">
          <a:xfrm>
            <a:off x="1900518" y="1066799"/>
            <a:ext cx="8166847" cy="5665695"/>
            <a:chOff x="2362" y="3771"/>
            <a:chExt cx="7200" cy="8565"/>
          </a:xfrm>
        </p:grpSpPr>
        <p:sp>
          <p:nvSpPr>
            <p:cNvPr id="31877" name="AutoShape 133"/>
            <p:cNvSpPr>
              <a:spLocks noChangeAspect="1" noChangeArrowheads="1" noTextEdit="1"/>
            </p:cNvSpPr>
            <p:nvPr/>
          </p:nvSpPr>
          <p:spPr bwMode="auto">
            <a:xfrm>
              <a:off x="2362" y="3771"/>
              <a:ext cx="7200" cy="85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6" name="Oval 132"/>
            <p:cNvSpPr>
              <a:spLocks noChangeArrowheads="1"/>
            </p:cNvSpPr>
            <p:nvPr/>
          </p:nvSpPr>
          <p:spPr bwMode="auto">
            <a:xfrm>
              <a:off x="5809" y="3771"/>
              <a:ext cx="298" cy="37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>
              <a:outerShdw dist="28398" dir="3806097" algn="ctr" rotWithShape="0">
                <a:srgbClr val="7F7F7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5" name="AutoShape 131"/>
            <p:cNvSpPr>
              <a:spLocks noChangeShapeType="1"/>
            </p:cNvSpPr>
            <p:nvPr/>
          </p:nvSpPr>
          <p:spPr bwMode="auto">
            <a:xfrm>
              <a:off x="5958" y="4166"/>
              <a:ext cx="1" cy="4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4" name="Rectangle 130"/>
            <p:cNvSpPr>
              <a:spLocks noChangeArrowheads="1"/>
            </p:cNvSpPr>
            <p:nvPr/>
          </p:nvSpPr>
          <p:spPr bwMode="auto">
            <a:xfrm>
              <a:off x="5138" y="4633"/>
              <a:ext cx="167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Home Page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73" name="AutoShape 129"/>
            <p:cNvSpPr>
              <a:spLocks noChangeShapeType="1"/>
            </p:cNvSpPr>
            <p:nvPr/>
          </p:nvSpPr>
          <p:spPr bwMode="auto">
            <a:xfrm flipH="1">
              <a:off x="5958" y="4991"/>
              <a:ext cx="1" cy="34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2" name="Rectangle 128"/>
            <p:cNvSpPr>
              <a:spLocks noChangeArrowheads="1"/>
            </p:cNvSpPr>
            <p:nvPr/>
          </p:nvSpPr>
          <p:spPr bwMode="auto">
            <a:xfrm>
              <a:off x="5198" y="5338"/>
              <a:ext cx="1474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View Books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71" name="AutoShape 127"/>
            <p:cNvSpPr>
              <a:spLocks noChangeShapeType="1"/>
            </p:cNvSpPr>
            <p:nvPr/>
          </p:nvSpPr>
          <p:spPr bwMode="auto">
            <a:xfrm>
              <a:off x="5940" y="5696"/>
              <a:ext cx="1" cy="4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0" name="Rectangle 126"/>
            <p:cNvSpPr>
              <a:spLocks noChangeArrowheads="1"/>
            </p:cNvSpPr>
            <p:nvPr/>
          </p:nvSpPr>
          <p:spPr bwMode="auto">
            <a:xfrm>
              <a:off x="5198" y="6116"/>
              <a:ext cx="1474" cy="3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Select Book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9" name="AutoShape 125"/>
            <p:cNvSpPr>
              <a:spLocks noChangeShapeType="1"/>
            </p:cNvSpPr>
            <p:nvPr/>
          </p:nvSpPr>
          <p:spPr bwMode="auto">
            <a:xfrm flipH="1">
              <a:off x="5959" y="6473"/>
              <a:ext cx="1" cy="34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8" name="AutoShape 124"/>
            <p:cNvSpPr>
              <a:spLocks noChangeShapeType="1"/>
            </p:cNvSpPr>
            <p:nvPr/>
          </p:nvSpPr>
          <p:spPr bwMode="auto">
            <a:xfrm>
              <a:off x="5571" y="6821"/>
              <a:ext cx="707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7" name="AutoShape 123"/>
            <p:cNvSpPr>
              <a:spLocks noChangeShapeType="1"/>
            </p:cNvSpPr>
            <p:nvPr/>
          </p:nvSpPr>
          <p:spPr bwMode="auto">
            <a:xfrm flipH="1">
              <a:off x="5198" y="6819"/>
              <a:ext cx="373" cy="35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6" name="AutoShape 122"/>
            <p:cNvSpPr>
              <a:spLocks noChangeShapeType="1"/>
            </p:cNvSpPr>
            <p:nvPr/>
          </p:nvSpPr>
          <p:spPr bwMode="auto">
            <a:xfrm>
              <a:off x="6272" y="6823"/>
              <a:ext cx="394" cy="34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5" name="Rectangle 121"/>
            <p:cNvSpPr>
              <a:spLocks noChangeArrowheads="1"/>
            </p:cNvSpPr>
            <p:nvPr/>
          </p:nvSpPr>
          <p:spPr bwMode="auto">
            <a:xfrm>
              <a:off x="6048" y="7170"/>
              <a:ext cx="123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to Cart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4" name="Rectangle 120"/>
            <p:cNvSpPr>
              <a:spLocks noChangeArrowheads="1"/>
            </p:cNvSpPr>
            <p:nvPr/>
          </p:nvSpPr>
          <p:spPr bwMode="auto">
            <a:xfrm>
              <a:off x="4575" y="7170"/>
              <a:ext cx="123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 Detail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3" name="AutoShape 119"/>
            <p:cNvSpPr>
              <a:spLocks noChangeShapeType="1"/>
            </p:cNvSpPr>
            <p:nvPr/>
          </p:nvSpPr>
          <p:spPr bwMode="auto">
            <a:xfrm>
              <a:off x="8394" y="6634"/>
              <a:ext cx="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2" name="AutoShape 118"/>
            <p:cNvSpPr>
              <a:spLocks noChangeShapeType="1"/>
            </p:cNvSpPr>
            <p:nvPr/>
          </p:nvSpPr>
          <p:spPr bwMode="auto">
            <a:xfrm>
              <a:off x="6666" y="7528"/>
              <a:ext cx="31" cy="49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1" name="AutoShape 117"/>
            <p:cNvSpPr>
              <a:spLocks noChangeArrowheads="1"/>
            </p:cNvSpPr>
            <p:nvPr/>
          </p:nvSpPr>
          <p:spPr bwMode="auto">
            <a:xfrm>
              <a:off x="6485" y="8021"/>
              <a:ext cx="424" cy="394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0" name="AutoShape 116"/>
            <p:cNvSpPr>
              <a:spLocks noChangeShapeType="1"/>
            </p:cNvSpPr>
            <p:nvPr/>
          </p:nvSpPr>
          <p:spPr bwMode="auto">
            <a:xfrm>
              <a:off x="6697" y="8415"/>
              <a:ext cx="1" cy="4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9" name="Rectangle 115"/>
            <p:cNvSpPr>
              <a:spLocks noChangeArrowheads="1"/>
            </p:cNvSpPr>
            <p:nvPr/>
          </p:nvSpPr>
          <p:spPr bwMode="auto">
            <a:xfrm>
              <a:off x="6107" y="8847"/>
              <a:ext cx="1233" cy="3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Register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8" name="AutoShape 114"/>
            <p:cNvSpPr>
              <a:spLocks noChangeShapeType="1"/>
            </p:cNvSpPr>
            <p:nvPr/>
          </p:nvSpPr>
          <p:spPr bwMode="auto">
            <a:xfrm>
              <a:off x="6909" y="8218"/>
              <a:ext cx="706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7" name="Rectangle 113"/>
            <p:cNvSpPr>
              <a:spLocks noChangeArrowheads="1"/>
            </p:cNvSpPr>
            <p:nvPr/>
          </p:nvSpPr>
          <p:spPr bwMode="auto">
            <a:xfrm>
              <a:off x="7615" y="8060"/>
              <a:ext cx="1232" cy="3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Login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6" name="AutoShape 112"/>
            <p:cNvSpPr>
              <a:spLocks noChangeShapeType="1"/>
            </p:cNvSpPr>
            <p:nvPr/>
          </p:nvSpPr>
          <p:spPr bwMode="auto">
            <a:xfrm>
              <a:off x="6697" y="9203"/>
              <a:ext cx="1" cy="4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5" name="Rectangle 111"/>
            <p:cNvSpPr>
              <a:spLocks noChangeArrowheads="1"/>
            </p:cNvSpPr>
            <p:nvPr/>
          </p:nvSpPr>
          <p:spPr bwMode="auto">
            <a:xfrm>
              <a:off x="5960" y="9636"/>
              <a:ext cx="1489" cy="3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Added to Cart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4" name="AutoShape 110"/>
            <p:cNvSpPr>
              <a:spLocks noChangeShapeType="1"/>
            </p:cNvSpPr>
            <p:nvPr/>
          </p:nvSpPr>
          <p:spPr bwMode="auto">
            <a:xfrm rot="5400000">
              <a:off x="7140" y="8724"/>
              <a:ext cx="1399" cy="78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3" name="AutoShape 109"/>
            <p:cNvSpPr>
              <a:spLocks noChangeShapeType="1"/>
            </p:cNvSpPr>
            <p:nvPr/>
          </p:nvSpPr>
          <p:spPr bwMode="auto">
            <a:xfrm>
              <a:off x="6697" y="9991"/>
              <a:ext cx="1" cy="4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2" name="Rectangle 108"/>
            <p:cNvSpPr>
              <a:spLocks noChangeArrowheads="1"/>
            </p:cNvSpPr>
            <p:nvPr/>
          </p:nvSpPr>
          <p:spPr bwMode="auto">
            <a:xfrm>
              <a:off x="5960" y="10424"/>
              <a:ext cx="1489" cy="3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Submit Order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1" name="AutoShape 107"/>
            <p:cNvSpPr>
              <a:spLocks noChangeShapeType="1"/>
            </p:cNvSpPr>
            <p:nvPr/>
          </p:nvSpPr>
          <p:spPr bwMode="auto">
            <a:xfrm>
              <a:off x="6672" y="10780"/>
              <a:ext cx="2" cy="4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0" name="Rectangle 106"/>
            <p:cNvSpPr>
              <a:spLocks noChangeArrowheads="1"/>
            </p:cNvSpPr>
            <p:nvPr/>
          </p:nvSpPr>
          <p:spPr bwMode="auto">
            <a:xfrm>
              <a:off x="5935" y="11212"/>
              <a:ext cx="1508" cy="3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Order Placed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9" name="Text Box 105"/>
            <p:cNvSpPr txBox="1">
              <a:spLocks noChangeArrowheads="1"/>
            </p:cNvSpPr>
            <p:nvPr/>
          </p:nvSpPr>
          <p:spPr bwMode="auto">
            <a:xfrm>
              <a:off x="6178" y="7579"/>
              <a:ext cx="1281" cy="1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Is a Member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8" name="Text Box 104"/>
            <p:cNvSpPr txBox="1">
              <a:spLocks noChangeArrowheads="1"/>
            </p:cNvSpPr>
            <p:nvPr/>
          </p:nvSpPr>
          <p:spPr bwMode="auto">
            <a:xfrm>
              <a:off x="6903" y="8284"/>
              <a:ext cx="540" cy="1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Yes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7" name="Text Box 103"/>
            <p:cNvSpPr txBox="1">
              <a:spLocks noChangeArrowheads="1"/>
            </p:cNvSpPr>
            <p:nvPr/>
          </p:nvSpPr>
          <p:spPr bwMode="auto">
            <a:xfrm>
              <a:off x="6204" y="8415"/>
              <a:ext cx="470" cy="28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6" name="AutoShape 102"/>
            <p:cNvSpPr>
              <a:spLocks noChangeShapeType="1"/>
            </p:cNvSpPr>
            <p:nvPr/>
          </p:nvSpPr>
          <p:spPr bwMode="auto">
            <a:xfrm>
              <a:off x="6670" y="11569"/>
              <a:ext cx="2" cy="43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45" name="Oval 101"/>
            <p:cNvSpPr>
              <a:spLocks noChangeArrowheads="1"/>
            </p:cNvSpPr>
            <p:nvPr/>
          </p:nvSpPr>
          <p:spPr bwMode="auto">
            <a:xfrm>
              <a:off x="6494" y="12000"/>
              <a:ext cx="319" cy="336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28398" dir="3806097" algn="ctr" rotWithShape="0">
                <a:srgbClr val="7F7F7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44" name="AutoShape 100"/>
            <p:cNvSpPr>
              <a:spLocks noChangeShapeType="1"/>
            </p:cNvSpPr>
            <p:nvPr/>
          </p:nvSpPr>
          <p:spPr bwMode="auto">
            <a:xfrm rot="16200000" flipH="1">
              <a:off x="4433" y="8287"/>
              <a:ext cx="2286" cy="768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E-R DIAGRAM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999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9937" name="Group 1"/>
          <p:cNvGrpSpPr>
            <a:grpSpLocks noChangeAspect="1"/>
          </p:cNvGrpSpPr>
          <p:nvPr/>
        </p:nvGrpSpPr>
        <p:grpSpPr bwMode="auto">
          <a:xfrm>
            <a:off x="2689412" y="977152"/>
            <a:ext cx="6840069" cy="5880848"/>
            <a:chOff x="2526" y="-600"/>
            <a:chExt cx="7200" cy="8022"/>
          </a:xfrm>
        </p:grpSpPr>
        <p:sp>
          <p:nvSpPr>
            <p:cNvPr id="39991" name="AutoShape 55"/>
            <p:cNvSpPr>
              <a:spLocks noChangeAspect="1" noChangeArrowheads="1" noTextEdit="1"/>
            </p:cNvSpPr>
            <p:nvPr/>
          </p:nvSpPr>
          <p:spPr bwMode="auto">
            <a:xfrm>
              <a:off x="2526" y="-600"/>
              <a:ext cx="7200" cy="80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90" name="AutoShape 54"/>
            <p:cNvSpPr>
              <a:spLocks noChangeArrowheads="1"/>
            </p:cNvSpPr>
            <p:nvPr/>
          </p:nvSpPr>
          <p:spPr bwMode="auto">
            <a:xfrm>
              <a:off x="5120" y="2793"/>
              <a:ext cx="1472" cy="963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BMS </a:t>
              </a: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Contains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9" name="Rectangle 53"/>
            <p:cNvSpPr>
              <a:spLocks noChangeArrowheads="1"/>
            </p:cNvSpPr>
            <p:nvPr/>
          </p:nvSpPr>
          <p:spPr bwMode="auto">
            <a:xfrm>
              <a:off x="3860" y="3058"/>
              <a:ext cx="820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Cart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8" name="Rectangle 52"/>
            <p:cNvSpPr>
              <a:spLocks noChangeArrowheads="1"/>
            </p:cNvSpPr>
            <p:nvPr/>
          </p:nvSpPr>
          <p:spPr bwMode="auto">
            <a:xfrm>
              <a:off x="6984" y="3075"/>
              <a:ext cx="820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Books</a:t>
              </a: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7" name="Oval 51"/>
            <p:cNvSpPr>
              <a:spLocks noChangeArrowheads="1"/>
            </p:cNvSpPr>
            <p:nvPr/>
          </p:nvSpPr>
          <p:spPr bwMode="auto">
            <a:xfrm>
              <a:off x="4484" y="2167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image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6" name="Oval 50"/>
            <p:cNvSpPr>
              <a:spLocks noChangeArrowheads="1"/>
            </p:cNvSpPr>
            <p:nvPr/>
          </p:nvSpPr>
          <p:spPr bwMode="auto">
            <a:xfrm>
              <a:off x="3398" y="1910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5" name="Oval 49"/>
            <p:cNvSpPr>
              <a:spLocks noChangeArrowheads="1"/>
            </p:cNvSpPr>
            <p:nvPr/>
          </p:nvSpPr>
          <p:spPr bwMode="auto">
            <a:xfrm>
              <a:off x="2649" y="2514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4" name="Oval 48"/>
            <p:cNvSpPr>
              <a:spLocks noChangeArrowheads="1"/>
            </p:cNvSpPr>
            <p:nvPr/>
          </p:nvSpPr>
          <p:spPr bwMode="auto">
            <a:xfrm>
              <a:off x="2648" y="3212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qty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3" name="Oval 47"/>
            <p:cNvSpPr>
              <a:spLocks noChangeArrowheads="1"/>
            </p:cNvSpPr>
            <p:nvPr/>
          </p:nvSpPr>
          <p:spPr bwMode="auto">
            <a:xfrm>
              <a:off x="3243" y="3849"/>
              <a:ext cx="985" cy="54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price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2" name="Oval 46"/>
            <p:cNvSpPr>
              <a:spLocks noChangeArrowheads="1"/>
            </p:cNvSpPr>
            <p:nvPr/>
          </p:nvSpPr>
          <p:spPr bwMode="auto">
            <a:xfrm>
              <a:off x="8401" y="1808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1" name="Oval 45"/>
            <p:cNvSpPr>
              <a:spLocks noChangeArrowheads="1"/>
            </p:cNvSpPr>
            <p:nvPr/>
          </p:nvSpPr>
          <p:spPr bwMode="auto">
            <a:xfrm>
              <a:off x="8628" y="2454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price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0" name="Oval 44"/>
            <p:cNvSpPr>
              <a:spLocks noChangeArrowheads="1"/>
            </p:cNvSpPr>
            <p:nvPr/>
          </p:nvSpPr>
          <p:spPr bwMode="auto">
            <a:xfrm>
              <a:off x="8741" y="3112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image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9" name="Oval 43"/>
            <p:cNvSpPr>
              <a:spLocks noChangeArrowheads="1"/>
            </p:cNvSpPr>
            <p:nvPr/>
          </p:nvSpPr>
          <p:spPr bwMode="auto">
            <a:xfrm>
              <a:off x="8628" y="3756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Cat..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8" name="Oval 42"/>
            <p:cNvSpPr>
              <a:spLocks noChangeArrowheads="1"/>
            </p:cNvSpPr>
            <p:nvPr/>
          </p:nvSpPr>
          <p:spPr bwMode="auto">
            <a:xfrm>
              <a:off x="8452" y="43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desc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7" name="Oval 41"/>
            <p:cNvSpPr>
              <a:spLocks noChangeArrowheads="1"/>
            </p:cNvSpPr>
            <p:nvPr/>
          </p:nvSpPr>
          <p:spPr bwMode="auto">
            <a:xfrm>
              <a:off x="8114" y="11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6" name="AutoShape 40"/>
            <p:cNvSpPr>
              <a:spLocks noChangeShapeType="1"/>
            </p:cNvSpPr>
            <p:nvPr/>
          </p:nvSpPr>
          <p:spPr bwMode="auto">
            <a:xfrm flipV="1">
              <a:off x="4270" y="2632"/>
              <a:ext cx="358" cy="42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5" name="AutoShape 39"/>
            <p:cNvSpPr>
              <a:spLocks noChangeShapeType="1"/>
            </p:cNvSpPr>
            <p:nvPr/>
          </p:nvSpPr>
          <p:spPr bwMode="auto">
            <a:xfrm flipH="1" flipV="1">
              <a:off x="3891" y="2454"/>
              <a:ext cx="379" cy="60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4" name="AutoShape 38"/>
            <p:cNvSpPr>
              <a:spLocks noChangeShapeType="1"/>
            </p:cNvSpPr>
            <p:nvPr/>
          </p:nvSpPr>
          <p:spPr bwMode="auto">
            <a:xfrm flipH="1">
              <a:off x="3634" y="3264"/>
              <a:ext cx="226" cy="2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3" name="AutoShape 37"/>
            <p:cNvSpPr>
              <a:spLocks noChangeShapeType="1"/>
            </p:cNvSpPr>
            <p:nvPr/>
          </p:nvSpPr>
          <p:spPr bwMode="auto">
            <a:xfrm flipH="1" flipV="1">
              <a:off x="3634" y="2786"/>
              <a:ext cx="226" cy="47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2" name="AutoShape 36"/>
            <p:cNvSpPr>
              <a:spLocks noChangeShapeType="1"/>
            </p:cNvSpPr>
            <p:nvPr/>
          </p:nvSpPr>
          <p:spPr bwMode="auto">
            <a:xfrm flipH="1">
              <a:off x="3736" y="3468"/>
              <a:ext cx="534" cy="38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1" name="AutoShape 35"/>
            <p:cNvSpPr>
              <a:spLocks noChangeShapeType="1"/>
            </p:cNvSpPr>
            <p:nvPr/>
          </p:nvSpPr>
          <p:spPr bwMode="auto">
            <a:xfrm flipV="1">
              <a:off x="7394" y="1657"/>
              <a:ext cx="864" cy="14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0" name="AutoShape 34"/>
            <p:cNvSpPr>
              <a:spLocks noChangeShapeType="1"/>
            </p:cNvSpPr>
            <p:nvPr/>
          </p:nvSpPr>
          <p:spPr bwMode="auto">
            <a:xfrm flipV="1">
              <a:off x="7394" y="2272"/>
              <a:ext cx="1152" cy="8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9" name="AutoShape 33"/>
            <p:cNvSpPr>
              <a:spLocks noChangeShapeType="1"/>
            </p:cNvSpPr>
            <p:nvPr/>
          </p:nvSpPr>
          <p:spPr bwMode="auto">
            <a:xfrm flipV="1">
              <a:off x="7394" y="2726"/>
              <a:ext cx="1234" cy="3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8" name="AutoShape 32"/>
            <p:cNvSpPr>
              <a:spLocks noChangeShapeType="1"/>
            </p:cNvSpPr>
            <p:nvPr/>
          </p:nvSpPr>
          <p:spPr bwMode="auto">
            <a:xfrm>
              <a:off x="7804" y="3281"/>
              <a:ext cx="937" cy="1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7" name="AutoShape 31"/>
            <p:cNvSpPr>
              <a:spLocks noChangeShapeType="1"/>
            </p:cNvSpPr>
            <p:nvPr/>
          </p:nvSpPr>
          <p:spPr bwMode="auto">
            <a:xfrm>
              <a:off x="7804" y="3281"/>
              <a:ext cx="968" cy="55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6" name="AutoShape 30"/>
            <p:cNvSpPr>
              <a:spLocks noChangeShapeType="1"/>
            </p:cNvSpPr>
            <p:nvPr/>
          </p:nvSpPr>
          <p:spPr bwMode="auto">
            <a:xfrm>
              <a:off x="7804" y="3281"/>
              <a:ext cx="793" cy="119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5" name="Rectangle 29"/>
            <p:cNvSpPr>
              <a:spLocks noChangeArrowheads="1"/>
            </p:cNvSpPr>
            <p:nvPr/>
          </p:nvSpPr>
          <p:spPr bwMode="auto">
            <a:xfrm>
              <a:off x="6916" y="5572"/>
              <a:ext cx="953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Category</a:t>
              </a: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4" name="AutoShape 28"/>
            <p:cNvSpPr>
              <a:spLocks noChangeArrowheads="1"/>
            </p:cNvSpPr>
            <p:nvPr/>
          </p:nvSpPr>
          <p:spPr bwMode="auto">
            <a:xfrm>
              <a:off x="6919" y="4157"/>
              <a:ext cx="950" cy="706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Has Many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3" name="Oval 27"/>
            <p:cNvSpPr>
              <a:spLocks noChangeArrowheads="1"/>
            </p:cNvSpPr>
            <p:nvPr/>
          </p:nvSpPr>
          <p:spPr bwMode="auto">
            <a:xfrm>
              <a:off x="7416" y="6495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2" name="Oval 26"/>
            <p:cNvSpPr>
              <a:spLocks noChangeArrowheads="1"/>
            </p:cNvSpPr>
            <p:nvPr/>
          </p:nvSpPr>
          <p:spPr bwMode="auto">
            <a:xfrm>
              <a:off x="6344" y="6495"/>
              <a:ext cx="987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1" name="Rectangle 25"/>
            <p:cNvSpPr>
              <a:spLocks noChangeArrowheads="1"/>
            </p:cNvSpPr>
            <p:nvPr/>
          </p:nvSpPr>
          <p:spPr bwMode="auto">
            <a:xfrm>
              <a:off x="4628" y="1247"/>
              <a:ext cx="1129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Customers</a:t>
              </a: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0" name="AutoShape 24"/>
            <p:cNvSpPr>
              <a:spLocks noChangeArrowheads="1"/>
            </p:cNvSpPr>
            <p:nvPr/>
          </p:nvSpPr>
          <p:spPr bwMode="auto">
            <a:xfrm>
              <a:off x="6919" y="1102"/>
              <a:ext cx="950" cy="706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Buys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9" name="Oval 23"/>
            <p:cNvSpPr>
              <a:spLocks noChangeArrowheads="1"/>
            </p:cNvSpPr>
            <p:nvPr/>
          </p:nvSpPr>
          <p:spPr bwMode="auto">
            <a:xfrm>
              <a:off x="2874" y="11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8" name="Oval 22"/>
            <p:cNvSpPr>
              <a:spLocks noChangeArrowheads="1"/>
            </p:cNvSpPr>
            <p:nvPr/>
          </p:nvSpPr>
          <p:spPr bwMode="auto">
            <a:xfrm>
              <a:off x="2907" y="558"/>
              <a:ext cx="984" cy="54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7" name="Oval 21"/>
            <p:cNvSpPr>
              <a:spLocks noChangeArrowheads="1"/>
            </p:cNvSpPr>
            <p:nvPr/>
          </p:nvSpPr>
          <p:spPr bwMode="auto">
            <a:xfrm>
              <a:off x="3141" y="11"/>
              <a:ext cx="1243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password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6" name="Oval 20"/>
            <p:cNvSpPr>
              <a:spLocks noChangeArrowheads="1"/>
            </p:cNvSpPr>
            <p:nvPr/>
          </p:nvSpPr>
          <p:spPr bwMode="auto">
            <a:xfrm>
              <a:off x="4134" y="-448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5" name="Oval 19"/>
            <p:cNvSpPr>
              <a:spLocks noChangeArrowheads="1"/>
            </p:cNvSpPr>
            <p:nvPr/>
          </p:nvSpPr>
          <p:spPr bwMode="auto">
            <a:xfrm>
              <a:off x="5233" y="-448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e-mail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4" name="Oval 18"/>
            <p:cNvSpPr>
              <a:spLocks noChangeArrowheads="1"/>
            </p:cNvSpPr>
            <p:nvPr/>
          </p:nvSpPr>
          <p:spPr bwMode="auto">
            <a:xfrm>
              <a:off x="5999" y="-59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con-no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3" name="Oval 17"/>
            <p:cNvSpPr>
              <a:spLocks noChangeArrowheads="1"/>
            </p:cNvSpPr>
            <p:nvPr/>
          </p:nvSpPr>
          <p:spPr bwMode="auto">
            <a:xfrm>
              <a:off x="6218" y="558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date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2" name="AutoShape 16"/>
            <p:cNvSpPr>
              <a:spLocks noChangeShapeType="1"/>
            </p:cNvSpPr>
            <p:nvPr/>
          </p:nvSpPr>
          <p:spPr bwMode="auto">
            <a:xfrm flipV="1">
              <a:off x="5193" y="830"/>
              <a:ext cx="1025" cy="4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51" name="AutoShape 15"/>
            <p:cNvSpPr>
              <a:spLocks noChangeShapeType="1"/>
            </p:cNvSpPr>
            <p:nvPr/>
          </p:nvSpPr>
          <p:spPr bwMode="auto">
            <a:xfrm flipV="1">
              <a:off x="5193" y="412"/>
              <a:ext cx="951" cy="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50" name="AutoShape 14"/>
            <p:cNvSpPr>
              <a:spLocks noChangeShapeType="1"/>
            </p:cNvSpPr>
            <p:nvPr/>
          </p:nvSpPr>
          <p:spPr bwMode="auto">
            <a:xfrm flipV="1">
              <a:off x="5193" y="97"/>
              <a:ext cx="533" cy="1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9" name="AutoShape 13"/>
            <p:cNvSpPr>
              <a:spLocks noChangeShapeType="1"/>
            </p:cNvSpPr>
            <p:nvPr/>
          </p:nvSpPr>
          <p:spPr bwMode="auto">
            <a:xfrm flipH="1" flipV="1">
              <a:off x="4627" y="97"/>
              <a:ext cx="566" cy="1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8" name="AutoShape 12"/>
            <p:cNvSpPr>
              <a:spLocks noChangeShapeType="1"/>
            </p:cNvSpPr>
            <p:nvPr/>
          </p:nvSpPr>
          <p:spPr bwMode="auto">
            <a:xfrm flipH="1" flipV="1">
              <a:off x="4202" y="476"/>
              <a:ext cx="991" cy="77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7" name="AutoShape 11"/>
            <p:cNvSpPr>
              <a:spLocks noChangeShapeType="1"/>
            </p:cNvSpPr>
            <p:nvPr/>
          </p:nvSpPr>
          <p:spPr bwMode="auto">
            <a:xfrm flipH="1" flipV="1">
              <a:off x="3891" y="831"/>
              <a:ext cx="737" cy="6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6" name="AutoShape 10"/>
            <p:cNvSpPr>
              <a:spLocks noChangeShapeType="1"/>
            </p:cNvSpPr>
            <p:nvPr/>
          </p:nvSpPr>
          <p:spPr bwMode="auto">
            <a:xfrm flipH="1">
              <a:off x="3860" y="1452"/>
              <a:ext cx="768" cy="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5" name="AutoShape 9"/>
            <p:cNvSpPr>
              <a:spLocks noChangeShapeType="1"/>
            </p:cNvSpPr>
            <p:nvPr/>
          </p:nvSpPr>
          <p:spPr bwMode="auto">
            <a:xfrm>
              <a:off x="4680" y="3264"/>
              <a:ext cx="440" cy="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4" name="AutoShape 8"/>
            <p:cNvSpPr>
              <a:spLocks noChangeShapeType="1"/>
            </p:cNvSpPr>
            <p:nvPr/>
          </p:nvSpPr>
          <p:spPr bwMode="auto">
            <a:xfrm>
              <a:off x="6592" y="3274"/>
              <a:ext cx="392" cy="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3" name="AutoShape 7"/>
            <p:cNvSpPr>
              <a:spLocks noChangeShapeType="1"/>
            </p:cNvSpPr>
            <p:nvPr/>
          </p:nvSpPr>
          <p:spPr bwMode="auto">
            <a:xfrm flipH="1" flipV="1">
              <a:off x="7394" y="3485"/>
              <a:ext cx="1" cy="6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2" name="AutoShape 6"/>
            <p:cNvSpPr>
              <a:spLocks noChangeShapeType="1"/>
            </p:cNvSpPr>
            <p:nvPr/>
          </p:nvSpPr>
          <p:spPr bwMode="auto">
            <a:xfrm flipH="1">
              <a:off x="6838" y="5982"/>
              <a:ext cx="555" cy="5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1" name="AutoShape 5"/>
            <p:cNvSpPr>
              <a:spLocks noChangeShapeType="1"/>
            </p:cNvSpPr>
            <p:nvPr/>
          </p:nvSpPr>
          <p:spPr bwMode="auto">
            <a:xfrm>
              <a:off x="7393" y="5982"/>
              <a:ext cx="516" cy="5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0" name="AutoShape 4"/>
            <p:cNvSpPr>
              <a:spLocks noChangeShapeType="1"/>
            </p:cNvSpPr>
            <p:nvPr/>
          </p:nvSpPr>
          <p:spPr bwMode="auto">
            <a:xfrm flipH="1">
              <a:off x="7393" y="4863"/>
              <a:ext cx="1" cy="70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39" name="AutoShape 3"/>
            <p:cNvSpPr>
              <a:spLocks noChangeShapeType="1"/>
            </p:cNvSpPr>
            <p:nvPr/>
          </p:nvSpPr>
          <p:spPr bwMode="auto">
            <a:xfrm flipV="1">
              <a:off x="7394" y="1808"/>
              <a:ext cx="1" cy="12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38" name="AutoShape 2"/>
            <p:cNvSpPr>
              <a:spLocks noChangeShapeType="1"/>
            </p:cNvSpPr>
            <p:nvPr/>
          </p:nvSpPr>
          <p:spPr bwMode="auto">
            <a:xfrm flipH="1" flipV="1">
              <a:off x="5757" y="1452"/>
              <a:ext cx="1162" cy="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6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SCREENSHOTS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59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6" name="Picture 5" descr="Hom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9" y="1075765"/>
            <a:ext cx="7377952" cy="5629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518" y="1255059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Home Page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Search Books : L</a:t>
            </a:r>
            <a:endParaRPr lang="en-IN" dirty="0"/>
          </a:p>
        </p:txBody>
      </p:sp>
      <p:pic>
        <p:nvPicPr>
          <p:cNvPr id="7" name="Picture 6" descr="Screenshot (13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71" y="824752"/>
            <a:ext cx="8292353" cy="58180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Book Detail</a:t>
            </a:r>
            <a:endParaRPr lang="en-IN" dirty="0"/>
          </a:p>
        </p:txBody>
      </p:sp>
      <p:pic>
        <p:nvPicPr>
          <p:cNvPr id="6" name="Picture 5" descr="Book Det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19" y="860611"/>
            <a:ext cx="8711161" cy="562983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915835" y="4491316"/>
            <a:ext cx="1855694" cy="690283"/>
          </a:xfrm>
          <a:prstGeom prst="wedgeRoundRectCallout">
            <a:avLst>
              <a:gd name="adj1" fmla="val -28525"/>
              <a:gd name="adj2" fmla="val -9407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Login Required for Add To Cart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PROJECT PROFILE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283" y="1237128"/>
            <a:ext cx="105783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Project Definition :                  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Bookstore Management System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Project Duration :                    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3 Months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Objective :                                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To Computerize all the Book Details,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                                                          Manage Easily Details, Sell Books.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Project Guide :                         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Ashish Pandya</a:t>
            </a:r>
            <a:endParaRPr lang="en-IN" sz="2800" dirty="0">
              <a:latin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0361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2729" y="34962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Login Form</a:t>
            </a:r>
            <a:endParaRPr lang="en-IN" dirty="0"/>
          </a:p>
        </p:txBody>
      </p:sp>
      <p:pic>
        <p:nvPicPr>
          <p:cNvPr id="8" name="Picture 7" descr="Login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878541"/>
            <a:ext cx="7996518" cy="56925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Register Form</a:t>
            </a:r>
            <a:endParaRPr lang="en-IN" dirty="0"/>
          </a:p>
        </p:txBody>
      </p:sp>
      <p:pic>
        <p:nvPicPr>
          <p:cNvPr id="7" name="Picture 6" descr="Rrgister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0" y="806823"/>
            <a:ext cx="5038165" cy="59256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Forget Password</a:t>
            </a:r>
            <a:endParaRPr lang="en-IN" dirty="0"/>
          </a:p>
        </p:txBody>
      </p:sp>
      <p:pic>
        <p:nvPicPr>
          <p:cNvPr id="9" name="Picture 8" descr="Forgot Passwo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67" y="896471"/>
            <a:ext cx="5127171" cy="57643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User Detail Page</a:t>
            </a:r>
            <a:endParaRPr lang="en-IN" dirty="0"/>
          </a:p>
        </p:txBody>
      </p:sp>
      <p:pic>
        <p:nvPicPr>
          <p:cNvPr id="6" name="Picture 5" descr="Book C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61" y="806823"/>
            <a:ext cx="8187020" cy="57732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Cart Page</a:t>
            </a:r>
            <a:endParaRPr lang="en-IN" dirty="0"/>
          </a:p>
        </p:txBody>
      </p:sp>
      <p:pic>
        <p:nvPicPr>
          <p:cNvPr id="8" name="Picture 7" descr="Cart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728285"/>
            <a:ext cx="8821382" cy="5401429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2832847" y="5038165"/>
            <a:ext cx="2115671" cy="612648"/>
          </a:xfrm>
          <a:prstGeom prst="wedgeRoundRectCallout">
            <a:avLst>
              <a:gd name="adj1" fmla="val 37768"/>
              <a:gd name="adj2" fmla="val -8529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Re-Calculate 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Qty, Rate &amp; Total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6714565" y="4957482"/>
            <a:ext cx="1192306" cy="439271"/>
          </a:xfrm>
          <a:prstGeom prst="wedgeRoundRectCallout">
            <a:avLst>
              <a:gd name="adj1" fmla="val 9622"/>
              <a:gd name="adj2" fmla="val -926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Order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9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Already in Cart</a:t>
            </a:r>
            <a:endParaRPr lang="en-IN" dirty="0"/>
          </a:p>
        </p:txBody>
      </p:sp>
      <p:pic>
        <p:nvPicPr>
          <p:cNvPr id="6" name="Picture 5" descr="Screenshot (13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71" y="842682"/>
            <a:ext cx="8292353" cy="575534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315199" y="4016190"/>
            <a:ext cx="1792942" cy="376518"/>
          </a:xfrm>
          <a:prstGeom prst="wedgeRoundRectCallout">
            <a:avLst>
              <a:gd name="adj1" fmla="val -43232"/>
              <a:gd name="adj2" fmla="val -11145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Already in Cart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Order Page</a:t>
            </a:r>
            <a:endParaRPr lang="en-IN" dirty="0"/>
          </a:p>
        </p:txBody>
      </p:sp>
      <p:pic>
        <p:nvPicPr>
          <p:cNvPr id="6" name="Picture 5" descr="Order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69" y="842682"/>
            <a:ext cx="9191461" cy="60153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3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Contact Us Form</a:t>
            </a:r>
            <a:endParaRPr lang="en-IN" dirty="0"/>
          </a:p>
        </p:txBody>
      </p:sp>
      <p:pic>
        <p:nvPicPr>
          <p:cNvPr id="6" name="Picture 5" descr="cont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083" y="833717"/>
            <a:ext cx="4744871" cy="5602941"/>
          </a:xfrm>
          <a:prstGeom prst="rect">
            <a:avLst/>
          </a:prstGeom>
        </p:spPr>
      </p:pic>
      <p:sp>
        <p:nvSpPr>
          <p:cNvPr id="7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30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Admin Login Page</a:t>
            </a:r>
            <a:endParaRPr lang="en-IN" dirty="0"/>
          </a:p>
        </p:txBody>
      </p:sp>
      <p:pic>
        <p:nvPicPr>
          <p:cNvPr id="6" name="Picture 5" descr="Screenshot (12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4754"/>
            <a:ext cx="9108141" cy="56656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35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Admin Home Page</a:t>
            </a:r>
            <a:endParaRPr lang="en-IN" dirty="0"/>
          </a:p>
        </p:txBody>
      </p:sp>
      <p:pic>
        <p:nvPicPr>
          <p:cNvPr id="6" name="Picture 5" descr="Admin Hom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923364"/>
            <a:ext cx="10515600" cy="55401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SYSTEM ENVIRONMENT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388" y="1228165"/>
            <a:ext cx="1082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Front End :                                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HTML, CSS, BOOTSTRAP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Back End :                                 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PHP, MySQL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Tools &amp; Technologies :            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Wamp Server,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                                                          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MySQL Queries,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                                                          Browser (Mozila Firefox, Chrome..)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                                                          Text Editor(Sublime Text 3, Notepad ++..)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Add Category</a:t>
            </a:r>
            <a:endParaRPr lang="en-IN" dirty="0"/>
          </a:p>
        </p:txBody>
      </p:sp>
      <p:pic>
        <p:nvPicPr>
          <p:cNvPr id="6" name="Picture 5" descr="Screenshot (1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916081"/>
            <a:ext cx="10784541" cy="555643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22729" y="349624"/>
            <a:ext cx="192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View Category</a:t>
            </a:r>
            <a:endParaRPr lang="en-IN" dirty="0"/>
          </a:p>
        </p:txBody>
      </p:sp>
      <p:pic>
        <p:nvPicPr>
          <p:cNvPr id="8" name="Picture 7" descr="Screenshot (11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48" y="869575"/>
            <a:ext cx="10407028" cy="575534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Edit Category</a:t>
            </a:r>
            <a:endParaRPr lang="en-IN" dirty="0"/>
          </a:p>
        </p:txBody>
      </p:sp>
      <p:pic>
        <p:nvPicPr>
          <p:cNvPr id="6" name="Picture 5" descr="Screenshot (13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82" y="869577"/>
            <a:ext cx="8650942" cy="571051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Add Book</a:t>
            </a:r>
            <a:endParaRPr lang="en-IN" dirty="0"/>
          </a:p>
        </p:txBody>
      </p:sp>
      <p:pic>
        <p:nvPicPr>
          <p:cNvPr id="6" name="Picture 5" descr="Add Boo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82" y="833718"/>
            <a:ext cx="10709835" cy="576430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6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View Books</a:t>
            </a:r>
            <a:endParaRPr lang="en-IN" dirty="0"/>
          </a:p>
        </p:txBody>
      </p:sp>
      <p:pic>
        <p:nvPicPr>
          <p:cNvPr id="6" name="Picture 5" descr="Screenshot (11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7" y="860612"/>
            <a:ext cx="10114179" cy="566569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90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View Contacts</a:t>
            </a:r>
          </a:p>
        </p:txBody>
      </p:sp>
      <p:pic>
        <p:nvPicPr>
          <p:cNvPr id="6" name="Picture 5" descr="Screenshot (11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914402"/>
            <a:ext cx="11304494" cy="534296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59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View Users</a:t>
            </a:r>
            <a:endParaRPr lang="en-IN" dirty="0"/>
          </a:p>
        </p:txBody>
      </p:sp>
      <p:pic>
        <p:nvPicPr>
          <p:cNvPr id="6" name="Picture 5" descr="Screenshot (11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895910"/>
            <a:ext cx="10981765" cy="562143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70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Empty Field Validation</a:t>
            </a:r>
            <a:endParaRPr lang="en-IN" dirty="0"/>
          </a:p>
        </p:txBody>
      </p:sp>
      <p:pic>
        <p:nvPicPr>
          <p:cNvPr id="8" name="Picture 7" descr="validate 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88" y="1102659"/>
            <a:ext cx="5068512" cy="5091952"/>
          </a:xfrm>
          <a:prstGeom prst="rect">
            <a:avLst/>
          </a:prstGeom>
        </p:spPr>
      </p:pic>
      <p:pic>
        <p:nvPicPr>
          <p:cNvPr id="13" name="Picture 12" descr="Screenshot (13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56" y="313765"/>
            <a:ext cx="5548688" cy="626633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rot="5400000">
            <a:off x="2097742" y="3827929"/>
            <a:ext cx="7655859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22729" y="349624"/>
            <a:ext cx="293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Wrong Details Validation</a:t>
            </a:r>
            <a:endParaRPr lang="en-IN" dirty="0"/>
          </a:p>
        </p:txBody>
      </p:sp>
      <p:pic>
        <p:nvPicPr>
          <p:cNvPr id="10" name="Picture 9" descr="Admin 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59" y="961680"/>
            <a:ext cx="5782482" cy="493463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447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Password, E-Mail &amp; Number Validations</a:t>
            </a:r>
            <a:endParaRPr lang="en-IN" dirty="0"/>
          </a:p>
        </p:txBody>
      </p:sp>
      <p:pic>
        <p:nvPicPr>
          <p:cNvPr id="6" name="Picture 5" descr="Screenshot (13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9" y="860611"/>
            <a:ext cx="6431395" cy="57912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6463551" y="2205318"/>
            <a:ext cx="4213413" cy="555811"/>
          </a:xfrm>
          <a:prstGeom prst="wedgeRoundRectCallout">
            <a:avLst>
              <a:gd name="adj1" fmla="val -71724"/>
              <a:gd name="adj2" fmla="val 6179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Both Passwords aren’t Match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Password Contains: Minimum 8 Letters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544235" y="3128684"/>
            <a:ext cx="2537012" cy="376518"/>
          </a:xfrm>
          <a:prstGeom prst="wedgeRoundRectCallout">
            <a:avLst>
              <a:gd name="adj1" fmla="val -56123"/>
              <a:gd name="adj2" fmla="val 16949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Invalid E-Mail Address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7458635" y="3612778"/>
            <a:ext cx="3720354" cy="591669"/>
          </a:xfrm>
          <a:prstGeom prst="wedgeRoundRectCallout">
            <a:avLst>
              <a:gd name="adj1" fmla="val -78676"/>
              <a:gd name="adj2" fmla="val 171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Valid E-Mail Contains: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alphabets, numbers, @ and dot(.)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7091080" y="4921623"/>
            <a:ext cx="2268071" cy="564775"/>
          </a:xfrm>
          <a:prstGeom prst="wedgeRoundRectCallout">
            <a:avLst>
              <a:gd name="adj1" fmla="val -51793"/>
              <a:gd name="adj2" fmla="val -11066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Contains Numeric Contact Number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SYSTEM DEVELOPMENT STRATEGY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178" y="1209220"/>
            <a:ext cx="11757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 smtClean="0"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5" name="Picture 4" descr="spiral-1-1024x9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069" y="1326776"/>
            <a:ext cx="5508813" cy="4419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4966" y="1174376"/>
            <a:ext cx="57194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0332" indent="-342900" algn="just">
              <a:lnSpc>
                <a:spcPct val="200000"/>
              </a:lnSpc>
              <a:buClr>
                <a:srgbClr val="00B0F0"/>
              </a:buClr>
              <a:buSzPct val="100000"/>
              <a:buFont typeface="Wingdings" pitchFamily="2" charset="2"/>
              <a:buChar char="Ø"/>
            </a:pPr>
            <a:r>
              <a:rPr lang="en-US" sz="2000" dirty="0" smtClean="0">
                <a:latin typeface="Cambria" pitchFamily="18" charset="0"/>
                <a:cs typeface="Times New Roman" pitchFamily="18" charset="0"/>
              </a:rPr>
              <a:t>As per the requirement of the project, We have choose  the </a:t>
            </a:r>
            <a:r>
              <a:rPr lang="en-US" sz="2000" b="1" u="sng" dirty="0" smtClean="0">
                <a:solidFill>
                  <a:schemeClr val="accent5">
                    <a:lumMod val="75000"/>
                  </a:schemeClr>
                </a:solidFill>
                <a:latin typeface="Cambria" pitchFamily="18" charset="0"/>
                <a:cs typeface="Times New Roman" pitchFamily="18" charset="0"/>
              </a:rPr>
              <a:t>Spiral</a:t>
            </a:r>
            <a:r>
              <a:rPr lang="en-US" sz="2000" dirty="0" smtClean="0">
                <a:latin typeface="Cambria" pitchFamily="18" charset="0"/>
                <a:cs typeface="Times New Roman" pitchFamily="18" charset="0"/>
              </a:rPr>
              <a:t> as a strategy of developing the project, because  in Spiral-SDLC model starts with a small set of requirement and goes through each development phase for those set of requirements, so the appropriate strategy is spiral model.</a:t>
            </a:r>
            <a:endParaRPr lang="en-US" sz="2000" dirty="0">
              <a:latin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13764" y="349624"/>
            <a:ext cx="36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Number &amp; Wrong File Validation</a:t>
            </a:r>
            <a:endParaRPr lang="en-IN" dirty="0"/>
          </a:p>
        </p:txBody>
      </p:sp>
      <p:pic>
        <p:nvPicPr>
          <p:cNvPr id="11" name="Picture 10" descr="Screenshot (12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944736"/>
            <a:ext cx="10443882" cy="459530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985248" y="2985248"/>
            <a:ext cx="2994212" cy="600633"/>
          </a:xfrm>
          <a:prstGeom prst="wedgeRoundRectCallout">
            <a:avLst>
              <a:gd name="adj1" fmla="val -71647"/>
              <a:gd name="adj2" fmla="val 3964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Contains Valid Extensions: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.JPG, .JPEG or .GIF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383742" y="1371599"/>
            <a:ext cx="2796990" cy="385484"/>
          </a:xfrm>
          <a:prstGeom prst="wedgeRoundRectCallout">
            <a:avLst>
              <a:gd name="adj1" fmla="val -76034"/>
              <a:gd name="adj2" fmla="val 359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Contains Numeric Price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TESTING AND IMPLEMENTATION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63388" y="1228165"/>
            <a:ext cx="1082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Gray Box Testing</a:t>
            </a:r>
          </a:p>
          <a:p>
            <a:pPr marL="971494" lvl="1" indent="-514350" algn="just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2000" dirty="0" smtClean="0"/>
              <a:t>Gray-box testing is a testing technique performed with limited information about the internal functionality of the system. Gray box testers have access to the detailed design information about requirements.</a:t>
            </a:r>
          </a:p>
          <a:p>
            <a:pPr marL="971494" lvl="1" indent="-514350" algn="just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2000" dirty="0" smtClean="0"/>
              <a:t>Gray box are generated based on the state based modes, UML diagrams or of the target system.</a:t>
            </a:r>
          </a:p>
          <a:p>
            <a:pPr marL="971494" lvl="1" indent="-514350" algn="just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2000" dirty="0" smtClean="0"/>
              <a:t>Gray Box Testing is a technique to test the software product or application with partial knowledge of the internal workings of an application.</a:t>
            </a:r>
            <a:endParaRPr lang="en-IN" sz="2000" dirty="0" smtClean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859" y="4024155"/>
            <a:ext cx="7566212" cy="203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BIBLIOGRAPHY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63388" y="1228165"/>
            <a:ext cx="1082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2"/>
              </a:rPr>
              <a:t>https://www.google.com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3"/>
              </a:rPr>
              <a:t>https://www.youtube.com</a:t>
            </a:r>
            <a:endParaRPr lang="en-IN" sz="3200" dirty="0" smtClean="0">
              <a:latin typeface="Calibri" pitchFamily="34" charset="0"/>
              <a:cs typeface="Times New Roman" pitchFamily="18" charset="0"/>
              <a:hlinkClick r:id="rId2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2"/>
              </a:rPr>
              <a:t>https://www.w3schools.com</a:t>
            </a:r>
            <a:endParaRPr lang="en-IN" sz="32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4"/>
              </a:rPr>
              <a:t>https://stackoverflow.com</a:t>
            </a:r>
            <a:endParaRPr lang="en-IN" sz="32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5"/>
              </a:rPr>
              <a:t>https://www.quora.com</a:t>
            </a:r>
            <a:endParaRPr lang="en-IN" sz="32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6"/>
              </a:rPr>
              <a:t>https://www.scribd.com</a:t>
            </a:r>
            <a:endParaRPr lang="en-IN" sz="32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7"/>
              </a:rPr>
              <a:t>https://www.udemy.com</a:t>
            </a:r>
            <a:endParaRPr lang="en-IN" sz="3200" dirty="0" smtClean="0">
              <a:latin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8"/>
          <p:cNvSpPr txBox="1">
            <a:spLocks/>
          </p:cNvSpPr>
          <p:nvPr/>
        </p:nvSpPr>
        <p:spPr>
          <a:xfrm>
            <a:off x="887506" y="2083702"/>
            <a:ext cx="10443881" cy="1439427"/>
          </a:xfrm>
          <a:prstGeom prst="rect">
            <a:avLst/>
          </a:prstGeom>
        </p:spPr>
        <p:txBody>
          <a:bodyPr/>
          <a:lstStyle/>
          <a:p>
            <a:pPr marL="228605" marR="0" lvl="0" indent="-228605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Thank</a:t>
            </a:r>
            <a:r>
              <a:rPr kumimoji="0" lang="en-IN" sz="11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 you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lgerian" pitchFamily="8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SYSTEM DESIGN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388" y="1228165"/>
            <a:ext cx="10820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DATA DICTIONARY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DATA FLOW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USE CASE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ACTIVITY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E-R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SCREENSHOTS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TESTING AND IMPLEMENTATION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BIBLIOGRAPHY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DATA DICTIONARY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0188" y="1281953"/>
            <a:ext cx="635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Database BMS Contains Following Tables: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9082" y="1819837"/>
            <a:ext cx="22053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Admin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Book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Category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Contact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Register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Order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13647" y="2331493"/>
          <a:ext cx="9000563" cy="1433199"/>
        </p:xfrm>
        <a:graphic>
          <a:graphicData uri="http://schemas.openxmlformats.org/drawingml/2006/table">
            <a:tbl>
              <a:tblPr/>
              <a:tblGrid>
                <a:gridCol w="2218743"/>
                <a:gridCol w="1888707"/>
                <a:gridCol w="1658947"/>
                <a:gridCol w="3234166"/>
              </a:tblGrid>
              <a:tr h="366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8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A_id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 smtClean="0">
                          <a:latin typeface="Cambria"/>
                          <a:ea typeface="Times New Roman"/>
                          <a:cs typeface="Times New Roman"/>
                        </a:rPr>
                        <a:t>Admin </a:t>
                      </a: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ID [Auto Increment]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4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A_unm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Username of Admin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97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A_pwd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Password of Admin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Table Name : Admin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Primary Key : A_id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Description  : Store Admin Details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Table Name : Book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Primary Key : B_id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Description  : Store Book Details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04681" y="2333826"/>
          <a:ext cx="8991601" cy="2793987"/>
        </p:xfrm>
        <a:graphic>
          <a:graphicData uri="http://schemas.openxmlformats.org/drawingml/2006/table">
            <a:tbl>
              <a:tblPr/>
              <a:tblGrid>
                <a:gridCol w="2228205"/>
                <a:gridCol w="1875155"/>
                <a:gridCol w="1657295"/>
                <a:gridCol w="3230946"/>
              </a:tblGrid>
              <a:tr h="3104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B_id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Book ID [Auto Increment]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B_nm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Book Name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B_cat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6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Select or Store Book ID of Different Categories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B_desc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Longtext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Description of Book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B_price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Price of Book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B_img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Image Name of Book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B_time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Time of Inserted book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591671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Table Name : Category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Primary Key : Cat_id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Description  : Store Book Category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13647" y="2463142"/>
          <a:ext cx="8991599" cy="1086882"/>
        </p:xfrm>
        <a:graphic>
          <a:graphicData uri="http://schemas.openxmlformats.org/drawingml/2006/table">
            <a:tbl>
              <a:tblPr/>
              <a:tblGrid>
                <a:gridCol w="2228205"/>
                <a:gridCol w="1875155"/>
                <a:gridCol w="1657294"/>
                <a:gridCol w="3230945"/>
              </a:tblGrid>
              <a:tr h="3607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5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Cat_id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 smtClean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Category ID [Auto Increment]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5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Cat_nm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 smtClean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Category Name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5320</TotalTime>
  <Words>890</Words>
  <Application>Microsoft Office PowerPoint</Application>
  <PresentationFormat>Custom</PresentationFormat>
  <Paragraphs>342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Cover and End Slide Master</vt:lpstr>
      <vt:lpstr>Contents Slide Master</vt:lpstr>
      <vt:lpstr>Section Break Slide Master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Dhaval Makwana</cp:lastModifiedBy>
  <cp:revision>190</cp:revision>
  <dcterms:created xsi:type="dcterms:W3CDTF">2018-04-24T17:14:44Z</dcterms:created>
  <dcterms:modified xsi:type="dcterms:W3CDTF">2019-04-20T01:00:37Z</dcterms:modified>
</cp:coreProperties>
</file>